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71" r:id="rId2"/>
    <p:sldId id="321" r:id="rId3"/>
    <p:sldId id="301" r:id="rId4"/>
    <p:sldId id="359" r:id="rId5"/>
    <p:sldId id="366" r:id="rId6"/>
    <p:sldId id="367" r:id="rId7"/>
    <p:sldId id="368" r:id="rId8"/>
    <p:sldId id="369" r:id="rId9"/>
    <p:sldId id="370" r:id="rId10"/>
    <p:sldId id="371" r:id="rId11"/>
    <p:sldId id="376" r:id="rId12"/>
    <p:sldId id="377" r:id="rId13"/>
    <p:sldId id="378" r:id="rId14"/>
    <p:sldId id="379" r:id="rId15"/>
    <p:sldId id="363" r:id="rId16"/>
    <p:sldId id="364" r:id="rId17"/>
    <p:sldId id="306" r:id="rId18"/>
    <p:sldId id="307" r:id="rId19"/>
    <p:sldId id="309" r:id="rId20"/>
    <p:sldId id="310" r:id="rId21"/>
    <p:sldId id="312" r:id="rId22"/>
    <p:sldId id="313" r:id="rId23"/>
    <p:sldId id="329" r:id="rId24"/>
    <p:sldId id="336" r:id="rId25"/>
    <p:sldId id="337" r:id="rId26"/>
    <p:sldId id="338" r:id="rId27"/>
    <p:sldId id="330" r:id="rId28"/>
    <p:sldId id="333" r:id="rId29"/>
    <p:sldId id="387" r:id="rId30"/>
    <p:sldId id="389" r:id="rId31"/>
    <p:sldId id="388" r:id="rId32"/>
    <p:sldId id="380" r:id="rId33"/>
    <p:sldId id="384" r:id="rId34"/>
    <p:sldId id="381" r:id="rId35"/>
    <p:sldId id="382" r:id="rId36"/>
    <p:sldId id="383" r:id="rId37"/>
    <p:sldId id="331" r:id="rId38"/>
    <p:sldId id="332" r:id="rId39"/>
    <p:sldId id="334" r:id="rId40"/>
    <p:sldId id="335" r:id="rId41"/>
    <p:sldId id="339" r:id="rId42"/>
    <p:sldId id="390" r:id="rId43"/>
    <p:sldId id="340" r:id="rId44"/>
    <p:sldId id="320" r:id="rId45"/>
    <p:sldId id="35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6"/>
    <p:restoredTop sz="93689"/>
  </p:normalViewPr>
  <p:slideViewPr>
    <p:cSldViewPr snapToGrid="0" snapToObjects="1">
      <p:cViewPr varScale="1">
        <p:scale>
          <a:sx n="205" d="100"/>
          <a:sy n="205" d="100"/>
        </p:scale>
        <p:origin x="18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6FA2-1D2A-6549-80D6-0C23207994F6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E491D-C553-0E47-B5E2-359F3871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3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L01 ENDED here Aug. 21 LE1.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9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works for a lecture given on Friday; adjust as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more abstract circuit schematic.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4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have heard</a:t>
            </a:r>
            <a:r>
              <a:rPr lang="en-US" baseline="0" dirty="0" smtClean="0"/>
              <a:t> the term CMOS?</a:t>
            </a:r>
          </a:p>
          <a:p>
            <a:r>
              <a:rPr lang="en-US" baseline="0" dirty="0" smtClean="0"/>
              <a:t>We see a</a:t>
            </a:r>
            <a:r>
              <a:rPr lang="en-US" dirty="0" smtClean="0"/>
              <a:t> more abstract circuit schematic</a:t>
            </a:r>
            <a:r>
              <a:rPr lang="en-US" baseline="0" dirty="0" smtClean="0"/>
              <a:t> here, to keep the focus right were we need it.</a:t>
            </a:r>
            <a:endParaRPr lang="en-US" dirty="0" smtClean="0"/>
          </a:p>
          <a:p>
            <a:r>
              <a:rPr lang="en-US" dirty="0" smtClean="0"/>
              <a:t>“Switched” is what a circuit does when we put it to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works for a lecture given on Friday; adjust as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what are we looking at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see how adding transistors increases capability and speed.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08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APPLICATIONS:</a:t>
            </a:r>
            <a:r>
              <a:rPr lang="en-US" baseline="0" dirty="0" smtClean="0"/>
              <a:t>  </a:t>
            </a:r>
            <a:r>
              <a:rPr lang="en-US" dirty="0" smtClean="0"/>
              <a:t>Talk about 60 sec NTSC black and white video</a:t>
            </a:r>
            <a:r>
              <a:rPr lang="en-US" baseline="0" dirty="0" smtClean="0"/>
              <a:t> grabber in Malcolm’s lab and now he is coding to tag all video for Google.</a:t>
            </a:r>
          </a:p>
          <a:p>
            <a:r>
              <a:rPr lang="en-US" baseline="0" dirty="0" smtClean="0"/>
              <a:t>A specialized box, size of a dishwasher to play, reverse, slow-</a:t>
            </a:r>
            <a:r>
              <a:rPr lang="en-US" baseline="0" dirty="0" err="1" smtClean="0"/>
              <a:t>mo</a:t>
            </a:r>
            <a:r>
              <a:rPr lang="en-US" baseline="0" dirty="0" smtClean="0"/>
              <a:t>, and freeze-frame costing ~$30,000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address these issues in more detail during</a:t>
            </a:r>
            <a:r>
              <a:rPr lang="en-US" baseline="0" dirty="0" smtClean="0"/>
              <a:t> the semester.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9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fix bullet 3: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game of telephone: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Ended LE1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1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9440" y="3581400"/>
            <a:ext cx="5235138" cy="1905000"/>
          </a:xfrm>
        </p:spPr>
        <p:txBody>
          <a:bodyPr/>
          <a:lstStyle>
            <a:lvl1pPr marL="0" indent="0">
              <a:buFont typeface="Wingdings" charset="0"/>
              <a:buNone/>
              <a:defRPr sz="2800">
                <a:latin typeface="Palatino"/>
                <a:cs typeface="Palatino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512284"/>
            <a:ext cx="1966344" cy="19331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 dirty="0"/>
          </a:p>
        </p:txBody>
      </p:sp>
      <p:sp>
        <p:nvSpPr>
          <p:cNvPr id="88072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88073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05254"/>
            <a:ext cx="1905000" cy="200346"/>
          </a:xfrm>
        </p:spPr>
        <p:txBody>
          <a:bodyPr/>
          <a:lstStyle>
            <a:lvl1pPr>
              <a:defRPr/>
            </a:lvl1pPr>
          </a:lstStyle>
          <a:p>
            <a:fld id="{4D2D4257-6C15-224C-8DC2-DCD1A34E52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88066" name="Oval 2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29292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8067" name="Rectangle 3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8068" name="Rectangle 4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F17C3-15C2-DE46-A6A4-6FC2E4FFC6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71EFE-CF74-014A-B355-1FE784D8A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2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615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6CA18-62AE-B34C-A151-070DF961BC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4F1BF-07F9-B647-8658-AC5FA594FB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0F5024-359D-6B46-98D1-05D86B9A12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AC6A8-8C03-6943-85EF-B4FF116F35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C3C6A-BBE0-B94A-B791-E44AA6B2DA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C6648-A2D1-2B45-B1A1-07A4BC236D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E9F4B-0DFF-E349-9FC8-2EF87F8443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A1627-C93F-144E-9BE4-AD3FCD384D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5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96147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447794" y="962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86830" y="96839"/>
            <a:ext cx="8240861" cy="7451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6830" y="1171186"/>
            <a:ext cx="8247965" cy="49248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570" y="6505254"/>
            <a:ext cx="1986676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charset="0"/>
                <a:ea typeface="ＭＳ Ｐゴシック" charset="0"/>
              </a:rPr>
              <a:t>© 2017 by George B. Adams III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9292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25522" y="6505254"/>
            <a:ext cx="1905000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D326016-910B-5547-A662-1BDDCCEB8203}" type="slidenum">
              <a:rPr lang="en-US" smtClean="0"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¡"/>
        <a:defRPr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charset="0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38199" y="3581400"/>
            <a:ext cx="7379825" cy="1905000"/>
          </a:xfrm>
        </p:spPr>
        <p:txBody>
          <a:bodyPr/>
          <a:lstStyle/>
          <a:p>
            <a:r>
              <a:rPr lang="en-US" smtClean="0"/>
              <a:t>2017.08.23 and .25</a:t>
            </a:r>
            <a:endParaRPr lang="en-US" dirty="0" smtClean="0"/>
          </a:p>
          <a:p>
            <a:r>
              <a:rPr lang="en-US" dirty="0" smtClean="0"/>
              <a:t>It has long been an axiom of mine that the little things are infinitely the most important.</a:t>
            </a:r>
          </a:p>
          <a:p>
            <a:r>
              <a:rPr lang="en-US" dirty="0" smtClean="0"/>
              <a:t>			– Arthur Conan Doyle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199" y="1443038"/>
            <a:ext cx="7842813" cy="1600200"/>
          </a:xfrm>
        </p:spPr>
        <p:txBody>
          <a:bodyPr/>
          <a:lstStyle/>
          <a:p>
            <a:r>
              <a:rPr lang="en-US" dirty="0" smtClean="0"/>
              <a:t>Lectures 02 and 03</a:t>
            </a:r>
            <a:br>
              <a:rPr lang="en-US" dirty="0" smtClean="0"/>
            </a:br>
            <a:r>
              <a:rPr lang="en-US" dirty="0" smtClean="0"/>
              <a:t>		 </a:t>
            </a:r>
            <a:r>
              <a:rPr lang="en-US" dirty="0" smtClean="0"/>
              <a:t>– Fundamental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computer architectures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x86 family</a:t>
            </a:r>
          </a:p>
          <a:p>
            <a:pPr lvl="1"/>
            <a:r>
              <a:rPr lang="en-US" dirty="0" smtClean="0"/>
              <a:t>Laptop computers</a:t>
            </a:r>
          </a:p>
          <a:p>
            <a:pPr lvl="1"/>
            <a:r>
              <a:rPr lang="en-US" dirty="0" smtClean="0"/>
              <a:t>Desktop computers</a:t>
            </a:r>
          </a:p>
          <a:p>
            <a:pPr lvl="1"/>
            <a:r>
              <a:rPr lang="en-US" dirty="0" smtClean="0"/>
              <a:t>Servers</a:t>
            </a:r>
          </a:p>
          <a:p>
            <a:pPr lvl="1"/>
            <a:r>
              <a:rPr lang="en-US" dirty="0" smtClean="0"/>
              <a:t>Warehouse (cloud) computers</a:t>
            </a:r>
          </a:p>
          <a:p>
            <a:r>
              <a:rPr lang="en-US" dirty="0" smtClean="0"/>
              <a:t>ARM</a:t>
            </a:r>
          </a:p>
          <a:p>
            <a:pPr lvl="1"/>
            <a:r>
              <a:rPr lang="en-US" dirty="0" smtClean="0"/>
              <a:t>All smartphones, tablets</a:t>
            </a:r>
          </a:p>
          <a:p>
            <a:pPr lvl="1"/>
            <a:r>
              <a:rPr lang="en-US" dirty="0" smtClean="0"/>
              <a:t>Your CS250 lab kit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performance since 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997760"/>
            <a:ext cx="8247965" cy="4924814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mproving only ~20%/year because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Faster microprocessor circuits too hot to air-cool</a:t>
            </a:r>
          </a:p>
          <a:p>
            <a:pPr lvl="1"/>
            <a:r>
              <a:rPr lang="en-US" dirty="0" smtClean="0"/>
              <a:t>Memory circuit speed </a:t>
            </a:r>
            <a:r>
              <a:rPr lang="en-US" dirty="0" smtClean="0">
                <a:solidFill>
                  <a:srgbClr val="0070C0"/>
                </a:solidFill>
              </a:rPr>
              <a:t>significantly lagging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Limited assembly-language-level parallelism </a:t>
            </a:r>
            <a:r>
              <a:rPr lang="en-US" dirty="0" smtClean="0"/>
              <a:t>for the hardware to exploit</a:t>
            </a:r>
          </a:p>
          <a:p>
            <a:r>
              <a:rPr lang="en-US" dirty="0" smtClean="0"/>
              <a:t>Forced, and still forcing today, an historic switch to </a:t>
            </a:r>
            <a:r>
              <a:rPr lang="en-US" dirty="0" smtClean="0">
                <a:solidFill>
                  <a:srgbClr val="00B050"/>
                </a:solidFill>
              </a:rPr>
              <a:t>multicore processors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50"/>
                </a:solidFill>
              </a:rPr>
              <a:t>explicit parallelism in programs</a:t>
            </a:r>
          </a:p>
          <a:p>
            <a:r>
              <a:rPr lang="en-US" dirty="0"/>
              <a:t>A</a:t>
            </a:r>
            <a:r>
              <a:rPr lang="en-US" dirty="0" smtClean="0"/>
              <a:t>pplications must be restructured by programmers and compilers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Computer architecture is the </a:t>
            </a:r>
            <a:r>
              <a:rPr lang="en-US" dirty="0" smtClean="0">
                <a:solidFill>
                  <a:srgbClr val="0070C0"/>
                </a:solidFill>
              </a:rPr>
              <a:t>design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organization</a:t>
            </a:r>
            <a:r>
              <a:rPr lang="en-US" dirty="0" smtClean="0"/>
              <a:t> of a computer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riven by fundamental requirements for computing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riven by available technologies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Computer architecture affects</a:t>
            </a:r>
          </a:p>
          <a:p>
            <a:pPr lvl="1"/>
            <a:r>
              <a:rPr lang="en-US" dirty="0" smtClean="0"/>
              <a:t>the design of software and</a:t>
            </a:r>
          </a:p>
          <a:p>
            <a:pPr lvl="1"/>
            <a:r>
              <a:rPr lang="en-US" dirty="0" smtClean="0"/>
              <a:t>practical limits of computation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spects of computer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Instruction set design:</a:t>
            </a:r>
            <a:r>
              <a:rPr lang="en-US" dirty="0"/>
              <a:t>  what software instructions can the hardware execute?</a:t>
            </a:r>
          </a:p>
          <a:p>
            <a:r>
              <a:rPr lang="en-US" dirty="0">
                <a:solidFill>
                  <a:srgbClr val="0000FF"/>
                </a:solidFill>
              </a:rPr>
              <a:t>Functional organization:</a:t>
            </a:r>
            <a:r>
              <a:rPr lang="en-US" dirty="0"/>
              <a:t>  how is the hardware partitioned into specialized units?</a:t>
            </a:r>
          </a:p>
          <a:p>
            <a:r>
              <a:rPr lang="en-US" dirty="0">
                <a:solidFill>
                  <a:srgbClr val="0000FF"/>
                </a:solidFill>
              </a:rPr>
              <a:t>Logic design:</a:t>
            </a:r>
            <a:r>
              <a:rPr lang="en-US" dirty="0"/>
              <a:t>  what specific logic circuits are used and how are they organized?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Implementation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/>
              <a:t> what technologies and packaging are used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spects of computer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Power/energy:</a:t>
            </a:r>
            <a:r>
              <a:rPr lang="en-US" dirty="0" smtClean="0"/>
              <a:t> how much for user’s program?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Parallelism:</a:t>
            </a:r>
            <a:r>
              <a:rPr lang="en-US" dirty="0" smtClean="0"/>
              <a:t>  how to do more per unit time?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Performance:</a:t>
            </a:r>
            <a:r>
              <a:rPr lang="en-US" dirty="0" smtClean="0"/>
              <a:t>  how to assess the merits of various computers from the viewpoint of a user?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Price:</a:t>
            </a:r>
            <a:r>
              <a:rPr lang="en-US" dirty="0" smtClean="0"/>
              <a:t>  how many users can afford the computer?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</a:rPr>
              <a:t>Summary:</a:t>
            </a:r>
            <a:r>
              <a:rPr lang="en-US" dirty="0" smtClean="0"/>
              <a:t>  computer architecture embodies many decisions and trade-offs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insight by Alan Turing:  Automate computation by building </a:t>
            </a:r>
            <a:r>
              <a:rPr lang="en-US" i="1" dirty="0" smtClean="0"/>
              <a:t>a machine </a:t>
            </a:r>
            <a:r>
              <a:rPr lang="en-US" dirty="0" smtClean="0"/>
              <a:t>to carry out a </a:t>
            </a:r>
            <a:r>
              <a:rPr lang="en-US" i="1" dirty="0" smtClean="0"/>
              <a:t>definite method</a:t>
            </a:r>
            <a:r>
              <a:rPr lang="en-US" dirty="0" smtClean="0"/>
              <a:t> on a </a:t>
            </a:r>
            <a:r>
              <a:rPr lang="en-US" i="1" dirty="0" smtClean="0"/>
              <a:t>finite set of</a:t>
            </a:r>
            <a:r>
              <a:rPr lang="en-US" dirty="0" smtClean="0"/>
              <a:t> </a:t>
            </a:r>
            <a:r>
              <a:rPr lang="en-US" i="1" dirty="0" smtClean="0"/>
              <a:t>symbols</a:t>
            </a:r>
          </a:p>
          <a:p>
            <a:pPr lvl="1"/>
            <a:r>
              <a:rPr lang="en-US" i="1" dirty="0" smtClean="0"/>
              <a:t>Definite method</a:t>
            </a:r>
            <a:r>
              <a:rPr lang="en-US" dirty="0" smtClean="0"/>
              <a:t> is specific enough to correspond to a fixed machine design</a:t>
            </a:r>
          </a:p>
          <a:p>
            <a:pPr lvl="1"/>
            <a:r>
              <a:rPr lang="en-US" i="1" dirty="0" smtClean="0"/>
              <a:t>Finite set of symbols</a:t>
            </a:r>
            <a:r>
              <a:rPr lang="en-US" dirty="0" smtClean="0"/>
              <a:t> makes machine input and output manageable</a:t>
            </a:r>
          </a:p>
          <a:p>
            <a:r>
              <a:rPr lang="en-US" dirty="0" smtClean="0"/>
              <a:t>What are the implications of this design?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“finite set of symbols”?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world is analog</a:t>
            </a:r>
            <a:endParaRPr lang="en-US" dirty="0"/>
          </a:p>
          <a:p>
            <a:pPr lvl="1"/>
            <a:r>
              <a:rPr lang="en-US" dirty="0" smtClean="0"/>
              <a:t>temperatures, distances, all parameters in the large world (</a:t>
            </a:r>
            <a:r>
              <a:rPr lang="en-US" i="1" dirty="0" smtClean="0"/>
              <a:t>not quantum-scale world</a:t>
            </a:r>
            <a:r>
              <a:rPr lang="en-US" dirty="0" smtClean="0"/>
              <a:t>) have possible values best expressed as real numbers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Real numbers </a:t>
            </a:r>
            <a:r>
              <a:rPr lang="en-US" dirty="0" smtClean="0"/>
              <a:t>are an infinite cardinality set</a:t>
            </a:r>
          </a:p>
          <a:p>
            <a:r>
              <a:rPr lang="en-US" dirty="0" smtClean="0"/>
              <a:t>Increasingly expensive and difficult to build an electrical circuit that can </a:t>
            </a:r>
            <a:r>
              <a:rPr lang="en-US" dirty="0" smtClean="0">
                <a:solidFill>
                  <a:srgbClr val="00B050"/>
                </a:solidFill>
              </a:rPr>
              <a:t>quickly distinguish</a:t>
            </a:r>
            <a:r>
              <a:rPr lang="en-US" dirty="0" smtClean="0"/>
              <a:t>, say</a:t>
            </a:r>
          </a:p>
          <a:p>
            <a:pPr lvl="1"/>
            <a:r>
              <a:rPr lang="en-US" sz="2400" dirty="0" smtClean="0"/>
              <a:t>0.500000 volts from 0.499999 volts (0.000001 ∆V)</a:t>
            </a:r>
            <a:endParaRPr lang="en-US" sz="2400" dirty="0"/>
          </a:p>
          <a:p>
            <a:pPr lvl="1"/>
            <a:r>
              <a:rPr lang="en-US" sz="2400" dirty="0" smtClean="0"/>
              <a:t>0.500000000 V from 0.499999999 V (0.000000001 ∆V)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Computing with analog values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788"/>
            <a:ext cx="8433634" cy="51905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Analog values are real numbers, so values require an infinite number of digits to represent</a:t>
            </a:r>
          </a:p>
          <a:p>
            <a:r>
              <a:rPr lang="en-US" dirty="0" smtClean="0"/>
              <a:t>Infinite number of digits requires infinite hardware implying cost = </a:t>
            </a:r>
            <a:r>
              <a:rPr lang="en-US" dirty="0" smtClean="0">
                <a:solidFill>
                  <a:srgbClr val="FF0000"/>
                </a:solidFill>
              </a:rPr>
              <a:t>$∞  (!!!)</a:t>
            </a:r>
          </a:p>
          <a:p>
            <a:r>
              <a:rPr lang="en-US" dirty="0" smtClean="0"/>
              <a:t>Thus, a machine representation of an analog value </a:t>
            </a:r>
            <a:r>
              <a:rPr lang="en-US" i="1" dirty="0" smtClean="0"/>
              <a:t>must contain some amount of error</a:t>
            </a:r>
            <a:r>
              <a:rPr lang="en-US" dirty="0" smtClean="0"/>
              <a:t>, </a:t>
            </a:r>
            <a:r>
              <a:rPr lang="en-US" i="1" dirty="0">
                <a:solidFill>
                  <a:srgbClr val="0070C0"/>
                </a:solidFill>
              </a:rPr>
              <a:t>ϵ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Example </a:t>
            </a:r>
            <a:r>
              <a:rPr lang="en-US" dirty="0" err="1" smtClean="0"/>
              <a:t>comutation</a:t>
            </a:r>
            <a:r>
              <a:rPr lang="en-US" dirty="0" smtClean="0"/>
              <a:t>:  ideal addition</a:t>
            </a:r>
            <a:br>
              <a:rPr lang="en-US" dirty="0" smtClean="0"/>
            </a:br>
            <a:r>
              <a:rPr lang="en-US" i="1" dirty="0" smtClean="0">
                <a:solidFill>
                  <a:srgbClr val="0070C0"/>
                </a:solidFill>
              </a:rPr>
              <a:t>A[1]           +A[2]           = sum{A[</a:t>
            </a:r>
            <a:r>
              <a:rPr lang="en-US" i="1" dirty="0" err="1" smtClean="0">
                <a:solidFill>
                  <a:srgbClr val="0070C0"/>
                </a:solidFill>
              </a:rPr>
              <a:t>i</a:t>
            </a:r>
            <a:r>
              <a:rPr lang="en-US" i="1" dirty="0" smtClean="0">
                <a:solidFill>
                  <a:srgbClr val="0070C0"/>
                </a:solidFill>
              </a:rPr>
              <a:t>]}</a:t>
            </a:r>
            <a:r>
              <a:rPr lang="en-US" dirty="0" smtClean="0">
                <a:solidFill>
                  <a:srgbClr val="0070C0"/>
                </a:solidFill>
              </a:rPr>
              <a:t>   </a:t>
            </a:r>
            <a:r>
              <a:rPr lang="en-US" dirty="0" smtClean="0"/>
              <a:t>becomes actual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0070C0"/>
                </a:solidFill>
              </a:rPr>
              <a:t>A[1]</a:t>
            </a:r>
            <a:r>
              <a:rPr lang="en-US" i="1" dirty="0" smtClean="0">
                <a:solidFill>
                  <a:srgbClr val="FF0000"/>
                </a:solidFill>
              </a:rPr>
              <a:t>+ϵ[1] </a:t>
            </a:r>
            <a:r>
              <a:rPr lang="en-US" i="1" dirty="0" smtClean="0">
                <a:solidFill>
                  <a:srgbClr val="0070C0"/>
                </a:solidFill>
              </a:rPr>
              <a:t>+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0070C0"/>
                </a:solidFill>
              </a:rPr>
              <a:t>A[2]</a:t>
            </a:r>
            <a:r>
              <a:rPr lang="en-US" i="1" dirty="0" smtClean="0">
                <a:solidFill>
                  <a:srgbClr val="FF0000"/>
                </a:solidFill>
              </a:rPr>
              <a:t>+ϵ[2] </a:t>
            </a:r>
            <a:r>
              <a:rPr lang="en-US" i="1" dirty="0" smtClean="0">
                <a:solidFill>
                  <a:srgbClr val="0070C0"/>
                </a:solidFill>
              </a:rPr>
              <a:t>=</a:t>
            </a:r>
            <a:r>
              <a:rPr lang="en-US" i="1" dirty="0" smtClean="0">
                <a:solidFill>
                  <a:srgbClr val="FF0000"/>
                </a:solidFill>
              </a:rPr>
              <a:t>  </a:t>
            </a:r>
            <a:r>
              <a:rPr lang="en-US" i="1" dirty="0">
                <a:solidFill>
                  <a:srgbClr val="0070C0"/>
                </a:solidFill>
              </a:rPr>
              <a:t>sum{A[</a:t>
            </a:r>
            <a:r>
              <a:rPr lang="en-US" i="1" dirty="0" err="1">
                <a:solidFill>
                  <a:srgbClr val="0070C0"/>
                </a:solidFill>
              </a:rPr>
              <a:t>i</a:t>
            </a:r>
            <a:r>
              <a:rPr lang="en-US" i="1" dirty="0">
                <a:solidFill>
                  <a:srgbClr val="0070C0"/>
                </a:solidFill>
              </a:rPr>
              <a:t>]</a:t>
            </a:r>
            <a:r>
              <a:rPr lang="en-US" i="1" dirty="0" smtClean="0">
                <a:solidFill>
                  <a:srgbClr val="0070C0"/>
                </a:solidFill>
              </a:rPr>
              <a:t>} </a:t>
            </a:r>
            <a:r>
              <a:rPr lang="en-US" i="1" dirty="0" smtClean="0">
                <a:solidFill>
                  <a:srgbClr val="FF0000"/>
                </a:solidFill>
              </a:rPr>
              <a:t>+ </a:t>
            </a:r>
            <a:r>
              <a:rPr lang="en-US" i="1" dirty="0">
                <a:solidFill>
                  <a:srgbClr val="FF0000"/>
                </a:solidFill>
              </a:rPr>
              <a:t>sum{ϵ</a:t>
            </a:r>
            <a:r>
              <a:rPr lang="en-US" i="1" dirty="0" smtClean="0">
                <a:solidFill>
                  <a:srgbClr val="FF0000"/>
                </a:solidFill>
              </a:rPr>
              <a:t>[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]}</a:t>
            </a:r>
            <a:endParaRPr lang="en-US" b="1" i="1" dirty="0" smtClean="0">
              <a:solidFill>
                <a:srgbClr val="FF0000"/>
              </a:solidFill>
            </a:endParaRPr>
          </a:p>
          <a:p>
            <a:r>
              <a:rPr lang="en-US" b="1" dirty="0" smtClean="0"/>
              <a:t>Error accumulates </a:t>
            </a:r>
            <a:r>
              <a:rPr lang="en-US" dirty="0" smtClean="0"/>
              <a:t>with each computational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problem of error accumulation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>
                <a:solidFill>
                  <a:srgbClr val="0070C0"/>
                </a:solidFill>
              </a:rPr>
              <a:t>Sum {</a:t>
            </a:r>
            <a:r>
              <a:rPr lang="en-US" sz="2800" i="1" dirty="0">
                <a:solidFill>
                  <a:srgbClr val="0070C0"/>
                </a:solidFill>
              </a:rPr>
              <a:t>ϵ[</a:t>
            </a:r>
            <a:r>
              <a:rPr lang="en-US" sz="2800" i="1" dirty="0" err="1">
                <a:solidFill>
                  <a:srgbClr val="0070C0"/>
                </a:solidFill>
              </a:rPr>
              <a:t>i</a:t>
            </a:r>
            <a:r>
              <a:rPr lang="en-US" sz="2800" i="1" dirty="0">
                <a:solidFill>
                  <a:srgbClr val="0070C0"/>
                </a:solidFill>
              </a:rPr>
              <a:t>]</a:t>
            </a:r>
            <a:r>
              <a:rPr lang="en-US" sz="2800" i="1" dirty="0" smtClean="0">
                <a:solidFill>
                  <a:srgbClr val="0070C0"/>
                </a:solidFill>
              </a:rPr>
              <a:t>} </a:t>
            </a:r>
            <a:r>
              <a:rPr lang="en-US" sz="2800" dirty="0" smtClean="0">
                <a:solidFill>
                  <a:srgbClr val="0070C0"/>
                </a:solidFill>
              </a:rPr>
              <a:t>for</a:t>
            </a:r>
            <a:r>
              <a:rPr lang="en-US" sz="2800" i="1" dirty="0" smtClean="0">
                <a:solidFill>
                  <a:srgbClr val="0070C0"/>
                </a:solidFill>
              </a:rPr>
              <a:t> </a:t>
            </a:r>
            <a:r>
              <a:rPr lang="en-US" sz="2800" i="1" dirty="0" err="1" smtClean="0">
                <a:solidFill>
                  <a:srgbClr val="0070C0"/>
                </a:solidFill>
              </a:rPr>
              <a:t>i</a:t>
            </a:r>
            <a:r>
              <a:rPr lang="en-US" sz="2800" i="1" dirty="0" smtClean="0">
                <a:solidFill>
                  <a:srgbClr val="0070C0"/>
                </a:solidFill>
              </a:rPr>
              <a:t>=1 </a:t>
            </a:r>
            <a:r>
              <a:rPr lang="en-US" sz="2800" dirty="0" smtClean="0">
                <a:solidFill>
                  <a:srgbClr val="0070C0"/>
                </a:solidFill>
              </a:rPr>
              <a:t>to</a:t>
            </a:r>
            <a:r>
              <a:rPr lang="en-US" sz="2800" i="1" dirty="0" smtClean="0">
                <a:solidFill>
                  <a:srgbClr val="0070C0"/>
                </a:solidFill>
              </a:rPr>
              <a:t> n</a:t>
            </a:r>
            <a:r>
              <a:rPr lang="en-US" sz="2800" dirty="0" smtClean="0">
                <a:solidFill>
                  <a:srgbClr val="0070C0"/>
                </a:solidFill>
              </a:rPr>
              <a:t>  is unknowable</a:t>
            </a:r>
          </a:p>
          <a:p>
            <a:pPr lvl="1"/>
            <a:r>
              <a:rPr lang="en-US" sz="2400" i="1" dirty="0">
                <a:solidFill>
                  <a:srgbClr val="0070C0"/>
                </a:solidFill>
              </a:rPr>
              <a:t>Sum {ϵ[</a:t>
            </a:r>
            <a:r>
              <a:rPr lang="en-US" sz="2400" i="1" dirty="0" err="1">
                <a:solidFill>
                  <a:srgbClr val="0070C0"/>
                </a:solidFill>
              </a:rPr>
              <a:t>i</a:t>
            </a:r>
            <a:r>
              <a:rPr lang="en-US" sz="2400" i="1" dirty="0">
                <a:solidFill>
                  <a:srgbClr val="0070C0"/>
                </a:solidFill>
              </a:rPr>
              <a:t>]} </a:t>
            </a:r>
            <a:r>
              <a:rPr lang="en-US" sz="2400" dirty="0" smtClean="0"/>
              <a:t>can grow without limit, or </a:t>
            </a:r>
          </a:p>
          <a:p>
            <a:pPr lvl="1"/>
            <a:r>
              <a:rPr lang="en-US" sz="2400" i="1" dirty="0">
                <a:solidFill>
                  <a:srgbClr val="0070C0"/>
                </a:solidFill>
              </a:rPr>
              <a:t>Sum {ϵ[</a:t>
            </a:r>
            <a:r>
              <a:rPr lang="en-US" sz="2400" i="1" dirty="0" err="1">
                <a:solidFill>
                  <a:srgbClr val="0070C0"/>
                </a:solidFill>
              </a:rPr>
              <a:t>i</a:t>
            </a:r>
            <a:r>
              <a:rPr lang="en-US" sz="2400" i="1" dirty="0">
                <a:solidFill>
                  <a:srgbClr val="0070C0"/>
                </a:solidFill>
              </a:rPr>
              <a:t>]} </a:t>
            </a:r>
            <a:r>
              <a:rPr lang="en-US" sz="2400" dirty="0" smtClean="0"/>
              <a:t>might mostly cancel out </a:t>
            </a:r>
          </a:p>
          <a:p>
            <a:r>
              <a:rPr lang="en-US" sz="2800" dirty="0"/>
              <a:t>C</a:t>
            </a:r>
            <a:r>
              <a:rPr lang="en-US" sz="2800" dirty="0" smtClean="0"/>
              <a:t>annot know what portion of an analog-computed result is error 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For calculations of </a:t>
            </a:r>
            <a:r>
              <a:rPr lang="en-US" sz="2800" dirty="0" smtClean="0">
                <a:solidFill>
                  <a:srgbClr val="FF0000"/>
                </a:solidFill>
              </a:rPr>
              <a:t>more than a few steps</a:t>
            </a:r>
            <a:r>
              <a:rPr lang="en-US" sz="2800" dirty="0" smtClean="0">
                <a:solidFill>
                  <a:srgbClr val="0000FF"/>
                </a:solidFill>
              </a:rPr>
              <a:t>, obtaining </a:t>
            </a:r>
            <a:r>
              <a:rPr lang="en-US" sz="2800" dirty="0" smtClean="0"/>
              <a:t>useful results </a:t>
            </a:r>
            <a:r>
              <a:rPr lang="en-US" sz="2800" dirty="0" smtClean="0">
                <a:solidFill>
                  <a:srgbClr val="0000FF"/>
                </a:solidFill>
              </a:rPr>
              <a:t>requires a way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to represent values without error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Solution:  give up expressiveness of analog and compute on a finite set of values that can be represented without error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Simplest symbol set: Unary, or base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665"/>
            <a:ext cx="8273322" cy="54403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Unary has one symbol; used for tallying</a:t>
            </a:r>
          </a:p>
          <a:p>
            <a:r>
              <a:rPr lang="en-US" dirty="0" smtClean="0"/>
              <a:t>To represent the number A write the chosen symbol, say, slash /, </a:t>
            </a:r>
            <a:r>
              <a:rPr lang="en-US" i="1" dirty="0"/>
              <a:t>A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Let A be		</a:t>
            </a:r>
            <a:r>
              <a:rPr lang="en-US" dirty="0" smtClean="0">
                <a:solidFill>
                  <a:srgbClr val="008000"/>
                </a:solidFill>
              </a:rPr>
              <a:t>//////</a:t>
            </a:r>
          </a:p>
          <a:p>
            <a:pPr lvl="1"/>
            <a:r>
              <a:rPr lang="en-US" dirty="0" smtClean="0"/>
              <a:t>Let B be		/////////////////</a:t>
            </a:r>
          </a:p>
          <a:p>
            <a:pPr lvl="1"/>
            <a:r>
              <a:rPr lang="en-US" dirty="0" smtClean="0"/>
              <a:t>Then A + B is  	</a:t>
            </a:r>
            <a:r>
              <a:rPr lang="en-US" dirty="0" smtClean="0">
                <a:solidFill>
                  <a:srgbClr val="008000"/>
                </a:solidFill>
              </a:rPr>
              <a:t>//////</a:t>
            </a:r>
            <a:r>
              <a:rPr lang="en-US" dirty="0" smtClean="0"/>
              <a:t>/////////////////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Unary number A uses O(A) space </a:t>
            </a:r>
            <a:r>
              <a:rPr lang="en-US" dirty="0" smtClean="0"/>
              <a:t>⇒</a:t>
            </a:r>
            <a:r>
              <a:rPr lang="en-US" dirty="0" smtClean="0">
                <a:solidFill>
                  <a:srgbClr val="FF0000"/>
                </a:solidFill>
              </a:rPr>
              <a:t> O(A) hardware to store the number 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What does + mean in unary?</a:t>
            </a:r>
          </a:p>
          <a:p>
            <a:pPr lvl="1"/>
            <a:r>
              <a:rPr lang="en-US" dirty="0" smtClean="0"/>
              <a:t>+ means </a:t>
            </a:r>
            <a:r>
              <a:rPr lang="en-US" i="1" dirty="0" smtClean="0"/>
              <a:t>concatenate the symbol strings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So, time to add a pair of </a:t>
            </a:r>
            <a:r>
              <a:rPr lang="en-US" dirty="0">
                <a:solidFill>
                  <a:srgbClr val="FF0000"/>
                </a:solidFill>
              </a:rPr>
              <a:t>numbers is O(A+B</a:t>
            </a:r>
            <a:r>
              <a:rPr lang="en-US" dirty="0" smtClean="0">
                <a:solidFill>
                  <a:srgbClr val="FF0000"/>
                </a:solidFill>
              </a:rPr>
              <a:t>), not O(1)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Bring clicker, paper, and writing implement</a:t>
            </a:r>
            <a:r>
              <a:rPr lang="en-US" dirty="0"/>
              <a:t> </a:t>
            </a:r>
            <a:r>
              <a:rPr lang="en-US" dirty="0" smtClean="0"/>
              <a:t>to lecture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Better:  weighted positional, base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72"/>
            <a:ext cx="8270491" cy="5168900"/>
          </a:xfrm>
        </p:spPr>
        <p:txBody>
          <a:bodyPr>
            <a:normAutofit/>
          </a:bodyPr>
          <a:lstStyle/>
          <a:p>
            <a:r>
              <a:rPr lang="en-US" dirty="0" smtClean="0"/>
              <a:t>Number written</a:t>
            </a:r>
            <a:r>
              <a:rPr lang="en-US" dirty="0"/>
              <a:t> </a:t>
            </a:r>
            <a:r>
              <a:rPr lang="en-US" dirty="0" smtClean="0"/>
              <a:t>as series of digits</a:t>
            </a:r>
            <a:br>
              <a:rPr lang="en-US" dirty="0" smtClean="0"/>
            </a:br>
            <a:r>
              <a:rPr lang="en-US" dirty="0" smtClean="0"/>
              <a:t>d∊ {</a:t>
            </a:r>
            <a:r>
              <a:rPr lang="en-US" dirty="0"/>
              <a:t>0, 1, 2, 3, 4, 5, 6, 7, 8, 9</a:t>
            </a:r>
            <a:r>
              <a:rPr lang="en-US" dirty="0" smtClean="0"/>
              <a:t>} where value of digit is weighted by its position</a:t>
            </a:r>
          </a:p>
          <a:p>
            <a:endParaRPr lang="en-US" baseline="30000" dirty="0"/>
          </a:p>
          <a:p>
            <a:endParaRPr lang="en-US" baseline="30000" dirty="0" smtClean="0"/>
          </a:p>
          <a:p>
            <a:endParaRPr lang="en-US" baseline="30000" dirty="0"/>
          </a:p>
          <a:p>
            <a:endParaRPr lang="en-US" baseline="30000" dirty="0" smtClean="0"/>
          </a:p>
          <a:p>
            <a:r>
              <a:rPr lang="en-US" dirty="0" smtClean="0"/>
              <a:t>Number </a:t>
            </a:r>
            <a:r>
              <a:rPr lang="en-US" dirty="0"/>
              <a:t>A</a:t>
            </a:r>
            <a:r>
              <a:rPr lang="en-US" dirty="0" smtClean="0"/>
              <a:t> written in O(log A) symbols;</a:t>
            </a:r>
            <a:r>
              <a:rPr lang="en-US" dirty="0"/>
              <a:t> </a:t>
            </a:r>
            <a:r>
              <a:rPr lang="en-US" dirty="0" smtClean="0"/>
              <a:t>much less space and hardware than Unary</a:t>
            </a:r>
            <a:endParaRPr lang="en-US" dirty="0"/>
          </a:p>
          <a:p>
            <a:r>
              <a:rPr lang="en-US" dirty="0" smtClean="0"/>
              <a:t>A + B  takes  O(</a:t>
            </a:r>
            <a:r>
              <a:rPr lang="en-US" dirty="0" smtClean="0">
                <a:solidFill>
                  <a:srgbClr val="0070C0"/>
                </a:solidFill>
              </a:rPr>
              <a:t>log</a:t>
            </a:r>
            <a:r>
              <a:rPr lang="en-US" dirty="0" smtClean="0"/>
              <a:t>(A+B)) time, much faster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346" y="3317077"/>
            <a:ext cx="813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 ↑												↑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Most </a:t>
            </a:r>
            <a:r>
              <a:rPr lang="en-US" sz="3200" dirty="0">
                <a:solidFill>
                  <a:srgbClr val="0070C0"/>
                </a:solidFill>
              </a:rPr>
              <a:t>significant digit	</a:t>
            </a:r>
            <a:r>
              <a:rPr lang="en-US" sz="3200" dirty="0" smtClean="0">
                <a:solidFill>
                  <a:srgbClr val="0070C0"/>
                </a:solidFill>
              </a:rPr>
              <a:t>	Least </a:t>
            </a:r>
            <a:r>
              <a:rPr lang="en-US" sz="3200" dirty="0">
                <a:solidFill>
                  <a:srgbClr val="0070C0"/>
                </a:solidFill>
              </a:rPr>
              <a:t>significant </a:t>
            </a:r>
            <a:r>
              <a:rPr lang="en-US" sz="3200" dirty="0" smtClean="0">
                <a:solidFill>
                  <a:srgbClr val="0070C0"/>
                </a:solidFill>
              </a:rPr>
              <a:t>digit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5464" y="2849276"/>
            <a:ext cx="73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</a:t>
            </a:r>
            <a:r>
              <a:rPr lang="en-US" sz="3600" baseline="-25000" dirty="0"/>
              <a:t>i</a:t>
            </a:r>
            <a:r>
              <a:rPr lang="en-US" sz="3600" dirty="0"/>
              <a:t>x10</a:t>
            </a:r>
            <a:r>
              <a:rPr lang="en-US" sz="3600" baseline="30000" dirty="0"/>
              <a:t>i</a:t>
            </a:r>
            <a:r>
              <a:rPr lang="en-US" sz="3600" dirty="0"/>
              <a:t> + </a:t>
            </a:r>
            <a:r>
              <a:rPr lang="en-US" sz="3600" dirty="0" smtClean="0"/>
              <a:t>d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x10</a:t>
            </a:r>
            <a:r>
              <a:rPr lang="en-US" sz="3600" baseline="30000" dirty="0" smtClean="0"/>
              <a:t>i-1</a:t>
            </a:r>
            <a:r>
              <a:rPr lang="en-US" sz="3600" dirty="0" smtClean="0"/>
              <a:t> + … + </a:t>
            </a:r>
            <a:r>
              <a:rPr lang="en-US" sz="3600" dirty="0"/>
              <a:t>d</a:t>
            </a:r>
            <a:r>
              <a:rPr lang="en-US" sz="3600" baseline="-25000" dirty="0"/>
              <a:t>1</a:t>
            </a:r>
            <a:r>
              <a:rPr lang="en-US" sz="3600" dirty="0"/>
              <a:t>x10</a:t>
            </a:r>
            <a:r>
              <a:rPr lang="en-US" sz="3600" baseline="30000" dirty="0"/>
              <a:t>1</a:t>
            </a:r>
            <a:r>
              <a:rPr lang="en-US" sz="3600" dirty="0"/>
              <a:t> + </a:t>
            </a:r>
            <a:r>
              <a:rPr lang="en-US" sz="3600" dirty="0" smtClean="0"/>
              <a:t>d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x10</a:t>
            </a:r>
            <a:r>
              <a:rPr lang="en-US" sz="3600" baseline="30000" dirty="0" smtClean="0"/>
              <a:t>0</a:t>
            </a:r>
            <a:endParaRPr lang="en-US" sz="3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865"/>
            <a:ext cx="8229600" cy="5321535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Use voltage because transistor circuits can sense and react to voltage values very quickly</a:t>
            </a:r>
          </a:p>
          <a:p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ase 10 requires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10 voltage levels corresponding to {0,1,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r>
              <a:rPr lang="en-US" dirty="0" smtClean="0">
                <a:solidFill>
                  <a:srgbClr val="0070C0"/>
                </a:solidFill>
              </a:rPr>
              <a:t>,9}</a:t>
            </a:r>
          </a:p>
          <a:p>
            <a:pPr lvl="1"/>
            <a:r>
              <a:rPr lang="en-US" dirty="0" smtClean="0"/>
              <a:t>However, typical electrical part has ±5% </a:t>
            </a:r>
            <a:r>
              <a:rPr lang="en-US" dirty="0"/>
              <a:t>to ±20</a:t>
            </a:r>
            <a:r>
              <a:rPr lang="en-US" dirty="0" smtClean="0"/>
              <a:t>% variance from nominal value</a:t>
            </a:r>
          </a:p>
          <a:p>
            <a:pPr lvl="1"/>
            <a:r>
              <a:rPr lang="en-US" dirty="0" smtClean="0"/>
              <a:t>Cheaply building many circuits with 10 voltage levels that match well is difficult 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Look for a weighted positional symbol set needing fewer voltage levels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implest weighted positional:  base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61709"/>
            <a:ext cx="8318328" cy="4924814"/>
          </a:xfrm>
        </p:spPr>
        <p:txBody>
          <a:bodyPr>
            <a:normAutofit/>
          </a:bodyPr>
          <a:lstStyle/>
          <a:p>
            <a:r>
              <a:rPr lang="en-US" dirty="0" smtClean="0"/>
              <a:t>Unlike unary, base 2 (binary) has logarithmic, not linear, time and space complexity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Electrical circuit need only move between and distinguish two different voltage levels:  </a:t>
            </a:r>
            <a:r>
              <a:rPr lang="en-US" dirty="0" smtClean="0"/>
              <a:t>cheapest and fastest choice</a:t>
            </a:r>
          </a:p>
          <a:p>
            <a:pPr lvl="1"/>
            <a:r>
              <a:rPr lang="en-US" dirty="0" smtClean="0"/>
              <a:t>Distinguishing symbols requires that the chosen voltages be sufficiently different</a:t>
            </a:r>
          </a:p>
          <a:p>
            <a:pPr lvl="1"/>
            <a:r>
              <a:rPr lang="en-US" dirty="0" smtClean="0"/>
              <a:t>Electrical part variation requires acceptance of a range of voltages for each symbol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3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two-symbol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Heads and tails</a:t>
            </a:r>
          </a:p>
          <a:p>
            <a:r>
              <a:rPr lang="en-US" dirty="0" smtClean="0"/>
              <a:t>Modulo 2 arithmetic:</a:t>
            </a:r>
          </a:p>
          <a:p>
            <a:r>
              <a:rPr lang="en-US" dirty="0" smtClean="0"/>
              <a:t>Statements:   </a:t>
            </a:r>
            <a:r>
              <a:rPr lang="en-US" dirty="0"/>
              <a:t>S</a:t>
            </a:r>
            <a:r>
              <a:rPr lang="en-US" dirty="0" smtClean="0"/>
              <a:t>entences that are either </a:t>
            </a:r>
            <a:endParaRPr lang="en-US" dirty="0"/>
          </a:p>
        </p:txBody>
      </p:sp>
      <p:pic>
        <p:nvPicPr>
          <p:cNvPr id="4" name="Picture 3" descr="TF bw filled in 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746500"/>
            <a:ext cx="5529072" cy="2340864"/>
          </a:xfrm>
          <a:prstGeom prst="rect">
            <a:avLst/>
          </a:prstGeom>
        </p:spPr>
      </p:pic>
      <p:pic>
        <p:nvPicPr>
          <p:cNvPr id="5" name="Picture 4" descr="TF color copy cropp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746500"/>
            <a:ext cx="5535168" cy="2343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94100" y="1600200"/>
            <a:ext cx="4610100" cy="2286000"/>
            <a:chOff x="3594100" y="1600200"/>
            <a:chExt cx="4610100" cy="2286000"/>
          </a:xfrm>
        </p:grpSpPr>
        <p:pic>
          <p:nvPicPr>
            <p:cNvPr id="6" name="Picture 5" descr="Heads quarte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t="34074" r="28148" b="32593"/>
            <a:stretch/>
          </p:blipFill>
          <p:spPr>
            <a:xfrm>
              <a:off x="3594100" y="1600200"/>
              <a:ext cx="2324100" cy="2286000"/>
            </a:xfrm>
            <a:prstGeom prst="rect">
              <a:avLst/>
            </a:prstGeom>
          </p:spPr>
        </p:pic>
        <p:pic>
          <p:nvPicPr>
            <p:cNvPr id="7" name="Picture 6" descr="Tails quar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8200" y="1600200"/>
              <a:ext cx="2286000" cy="2286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024448" y="1786366"/>
            <a:ext cx="1588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 + 1 = 0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499973" y="6232764"/>
            <a:ext cx="340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True/False </a:t>
            </a:r>
            <a:r>
              <a:rPr lang="en-US" dirty="0" err="1" smtClean="0"/>
              <a:t>ambigram</a:t>
            </a:r>
            <a:r>
              <a:rPr lang="en-US" dirty="0" smtClean="0"/>
              <a:t> © Scott Kim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0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Algebras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0066"/>
            <a:ext cx="8407400" cy="531518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There are many different algebras</a:t>
            </a:r>
          </a:p>
          <a:p>
            <a:r>
              <a:rPr lang="en-US" dirty="0" smtClean="0"/>
              <a:t>An algebra is like a mathematical set of gears and linkages, a machine</a:t>
            </a:r>
          </a:p>
          <a:p>
            <a:r>
              <a:rPr lang="en-US" dirty="0"/>
              <a:t>A</a:t>
            </a:r>
            <a:r>
              <a:rPr lang="en-US" dirty="0" smtClean="0"/>
              <a:t>n particular algebra describes the </a:t>
            </a:r>
            <a:r>
              <a:rPr lang="en-US" dirty="0" smtClean="0">
                <a:solidFill>
                  <a:srgbClr val="0070C0"/>
                </a:solidFill>
              </a:rPr>
              <a:t>elements of its set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how operations if the algebra manipulate them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rade </a:t>
            </a:r>
            <a:r>
              <a:rPr lang="en-US" dirty="0"/>
              <a:t>school </a:t>
            </a:r>
            <a:r>
              <a:rPr lang="en-US" dirty="0" smtClean="0"/>
              <a:t>algebra</a:t>
            </a:r>
          </a:p>
          <a:p>
            <a:pPr lvl="1"/>
            <a:r>
              <a:rPr lang="en-US" dirty="0" smtClean="0"/>
              <a:t>Elements are the set of Rational or Real Numbers</a:t>
            </a:r>
          </a:p>
          <a:p>
            <a:pPr lvl="1"/>
            <a:r>
              <a:rPr lang="en-US" dirty="0" smtClean="0"/>
              <a:t>Manipulations are the binary operations (operations that take two operands) known as +, –, x, and /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are designing a 2-symbol computational machine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We need an algebra on a set with two elements and operations easy to build with electronic circuits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Boolean algebra, an algebra to describe computers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12544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George Boole, </a:t>
            </a:r>
            <a:r>
              <a:rPr lang="en-US" dirty="0" smtClean="0"/>
              <a:t>mathematician develops a 2-symbol, three operation algebra in 1847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 Boolean algebra is</a:t>
            </a:r>
            <a:r>
              <a:rPr lang="en-US" dirty="0" smtClean="0"/>
              <a:t> a set {0,1} on which are defined two binary operations + and ⦁ and one unary operation ’ such that the following properties hold for all x, y, z ∈ {0,1}</a:t>
            </a:r>
          </a:p>
          <a:p>
            <a:pPr lvl="1"/>
            <a:r>
              <a:rPr lang="en-US" dirty="0" smtClean="0"/>
              <a:t>Commutative property for + and ⦁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x+</a:t>
            </a:r>
            <a:r>
              <a:rPr lang="en-US" dirty="0" err="1"/>
              <a:t>y</a:t>
            </a:r>
            <a:r>
              <a:rPr lang="en-US" dirty="0" smtClean="0"/>
              <a:t> = </a:t>
            </a:r>
            <a:r>
              <a:rPr lang="en-US" dirty="0" err="1" smtClean="0"/>
              <a:t>y+</a:t>
            </a:r>
            <a:r>
              <a:rPr lang="en-US" dirty="0" err="1"/>
              <a:t>x</a:t>
            </a:r>
            <a:r>
              <a:rPr lang="en-US" dirty="0" smtClean="0"/>
              <a:t>  and  </a:t>
            </a:r>
            <a:r>
              <a:rPr lang="en-US" dirty="0" err="1" smtClean="0"/>
              <a:t>x⦁</a:t>
            </a:r>
            <a:r>
              <a:rPr lang="en-US" dirty="0" err="1"/>
              <a:t>y</a:t>
            </a:r>
            <a:r>
              <a:rPr lang="en-US" dirty="0" smtClean="0"/>
              <a:t> = </a:t>
            </a:r>
            <a:r>
              <a:rPr lang="en-US" dirty="0" err="1" smtClean="0"/>
              <a:t>y⦁</a:t>
            </a:r>
            <a:r>
              <a:rPr lang="en-US" dirty="0" err="1"/>
              <a:t>x</a:t>
            </a:r>
            <a:endParaRPr lang="en-US" dirty="0" smtClean="0"/>
          </a:p>
          <a:p>
            <a:pPr lvl="1"/>
            <a:r>
              <a:rPr lang="en-US" dirty="0" smtClean="0"/>
              <a:t>Associative property for </a:t>
            </a:r>
            <a:r>
              <a:rPr lang="en-US" dirty="0"/>
              <a:t>+ and </a:t>
            </a:r>
            <a:r>
              <a:rPr lang="en-US" dirty="0" smtClean="0"/>
              <a:t>⦁</a:t>
            </a:r>
            <a:br>
              <a:rPr lang="en-US" dirty="0" smtClean="0"/>
            </a:br>
            <a:r>
              <a:rPr lang="en-US" dirty="0" smtClean="0"/>
              <a:t>	x+(</a:t>
            </a:r>
            <a:r>
              <a:rPr lang="en-US" dirty="0" err="1" smtClean="0"/>
              <a:t>y+z</a:t>
            </a:r>
            <a:r>
              <a:rPr lang="en-US" dirty="0" smtClean="0"/>
              <a:t>) = (</a:t>
            </a:r>
            <a:r>
              <a:rPr lang="en-US" dirty="0" err="1" smtClean="0"/>
              <a:t>x+y</a:t>
            </a:r>
            <a:r>
              <a:rPr lang="en-US" dirty="0"/>
              <a:t>)+z  and </a:t>
            </a:r>
            <a:r>
              <a:rPr lang="en-US" dirty="0" smtClean="0"/>
              <a:t> x⦁(</a:t>
            </a:r>
            <a:r>
              <a:rPr lang="en-US" dirty="0" err="1" smtClean="0"/>
              <a:t>y⦁z</a:t>
            </a:r>
            <a:r>
              <a:rPr lang="en-US" dirty="0" smtClean="0"/>
              <a:t>) = (</a:t>
            </a:r>
            <a:r>
              <a:rPr lang="en-US" dirty="0" err="1" smtClean="0"/>
              <a:t>x⦁y</a:t>
            </a:r>
            <a:r>
              <a:rPr lang="en-US" dirty="0" smtClean="0"/>
              <a:t>)⦁z</a:t>
            </a:r>
          </a:p>
          <a:p>
            <a:pPr lvl="1"/>
            <a:r>
              <a:rPr lang="en-US" dirty="0" smtClean="0"/>
              <a:t>Distributive properties for </a:t>
            </a:r>
            <a:r>
              <a:rPr lang="en-US" dirty="0"/>
              <a:t>⦁ over </a:t>
            </a:r>
            <a:r>
              <a:rPr lang="en-US" dirty="0" smtClean="0"/>
              <a:t>+  and  + over ⦁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x⦁(</a:t>
            </a:r>
            <a:r>
              <a:rPr lang="en-US" dirty="0" err="1"/>
              <a:t>y+z</a:t>
            </a:r>
            <a:r>
              <a:rPr lang="en-US" dirty="0"/>
              <a:t>) = (</a:t>
            </a:r>
            <a:r>
              <a:rPr lang="en-US" dirty="0" err="1"/>
              <a:t>x⦁y</a:t>
            </a:r>
            <a:r>
              <a:rPr lang="en-US" dirty="0"/>
              <a:t>)+(</a:t>
            </a:r>
            <a:r>
              <a:rPr lang="en-US" dirty="0" err="1"/>
              <a:t>x⦁z</a:t>
            </a:r>
            <a:r>
              <a:rPr lang="en-US" dirty="0" smtClean="0"/>
              <a:t>)  and 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x</a:t>
            </a:r>
            <a:r>
              <a:rPr lang="en-US" dirty="0"/>
              <a:t>+(</a:t>
            </a:r>
            <a:r>
              <a:rPr lang="en-US" dirty="0" err="1"/>
              <a:t>y</a:t>
            </a:r>
            <a:r>
              <a:rPr lang="en-US" dirty="0" err="1" smtClean="0"/>
              <a:t>⦁z</a:t>
            </a:r>
            <a:r>
              <a:rPr lang="en-US" dirty="0" smtClean="0"/>
              <a:t>) = (</a:t>
            </a:r>
            <a:r>
              <a:rPr lang="en-US" dirty="0" err="1" smtClean="0"/>
              <a:t>x+y</a:t>
            </a:r>
            <a:r>
              <a:rPr lang="en-US" dirty="0" smtClean="0"/>
              <a:t>)⦁(</a:t>
            </a:r>
            <a:r>
              <a:rPr lang="en-US" dirty="0" err="1" smtClean="0"/>
              <a:t>x+z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Identity properties   x+0 = x  and  x⦁1 = x</a:t>
            </a:r>
          </a:p>
          <a:p>
            <a:pPr lvl="1"/>
            <a:r>
              <a:rPr lang="en-US" dirty="0" smtClean="0"/>
              <a:t>Complementation   </a:t>
            </a:r>
            <a:r>
              <a:rPr lang="en-US" dirty="0" err="1" smtClean="0"/>
              <a:t>x+x</a:t>
            </a:r>
            <a:r>
              <a:rPr lang="en-US" dirty="0" smtClean="0"/>
              <a:t>’ = 1  and  </a:t>
            </a:r>
            <a:r>
              <a:rPr lang="en-US" dirty="0" err="1" smtClean="0"/>
              <a:t>x⦁x</a:t>
            </a:r>
            <a:r>
              <a:rPr lang="en-US" dirty="0" smtClean="0"/>
              <a:t>’ = 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Boolean algebra, an algebra to describe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33406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George Boole, </a:t>
            </a:r>
            <a:r>
              <a:rPr lang="en-US" dirty="0"/>
              <a:t>mathematician develops a 2-symbol, three operation algebra in 1847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 Boolean algebra is</a:t>
            </a:r>
            <a:r>
              <a:rPr lang="en-US" dirty="0" smtClean="0"/>
              <a:t> a set {0,1} on which are defined two binary operations + and ⦁ and one unary operation ’ such that the following properties hold for all x, y, z ∈ {0,1}</a:t>
            </a:r>
          </a:p>
          <a:p>
            <a:pPr lvl="1"/>
            <a:r>
              <a:rPr lang="en-US" dirty="0" smtClean="0"/>
              <a:t>Commutative property for + and ⦁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x+</a:t>
            </a:r>
            <a:r>
              <a:rPr lang="en-US" dirty="0" err="1"/>
              <a:t>y</a:t>
            </a:r>
            <a:r>
              <a:rPr lang="en-US" dirty="0" smtClean="0"/>
              <a:t> = </a:t>
            </a:r>
            <a:r>
              <a:rPr lang="en-US" dirty="0" err="1" smtClean="0"/>
              <a:t>y+</a:t>
            </a:r>
            <a:r>
              <a:rPr lang="en-US" dirty="0" err="1"/>
              <a:t>x</a:t>
            </a:r>
            <a:r>
              <a:rPr lang="en-US" dirty="0" smtClean="0"/>
              <a:t>  and  </a:t>
            </a:r>
            <a:r>
              <a:rPr lang="en-US" dirty="0" err="1" smtClean="0"/>
              <a:t>x⦁</a:t>
            </a:r>
            <a:r>
              <a:rPr lang="en-US" dirty="0" err="1"/>
              <a:t>y</a:t>
            </a:r>
            <a:r>
              <a:rPr lang="en-US" dirty="0" smtClean="0"/>
              <a:t> = </a:t>
            </a:r>
            <a:r>
              <a:rPr lang="en-US" dirty="0" err="1" smtClean="0"/>
              <a:t>y⦁</a:t>
            </a:r>
            <a:r>
              <a:rPr lang="en-US" dirty="0" err="1"/>
              <a:t>x</a:t>
            </a:r>
            <a:endParaRPr lang="en-US" dirty="0" smtClean="0"/>
          </a:p>
          <a:p>
            <a:pPr lvl="1"/>
            <a:r>
              <a:rPr lang="en-US" dirty="0" smtClean="0"/>
              <a:t>Associative property for </a:t>
            </a:r>
            <a:r>
              <a:rPr lang="en-US" dirty="0"/>
              <a:t>+ and </a:t>
            </a:r>
            <a:r>
              <a:rPr lang="en-US" dirty="0" smtClean="0"/>
              <a:t>⦁</a:t>
            </a:r>
            <a:br>
              <a:rPr lang="en-US" dirty="0" smtClean="0"/>
            </a:br>
            <a:r>
              <a:rPr lang="en-US" dirty="0" smtClean="0"/>
              <a:t>	x+(</a:t>
            </a:r>
            <a:r>
              <a:rPr lang="en-US" dirty="0" err="1" smtClean="0"/>
              <a:t>y+z</a:t>
            </a:r>
            <a:r>
              <a:rPr lang="en-US" dirty="0" smtClean="0"/>
              <a:t>) = (</a:t>
            </a:r>
            <a:r>
              <a:rPr lang="en-US" dirty="0" err="1" smtClean="0"/>
              <a:t>x+y</a:t>
            </a:r>
            <a:r>
              <a:rPr lang="en-US" dirty="0"/>
              <a:t>)+z  and </a:t>
            </a:r>
            <a:r>
              <a:rPr lang="en-US" dirty="0" smtClean="0"/>
              <a:t> x⦁(</a:t>
            </a:r>
            <a:r>
              <a:rPr lang="en-US" dirty="0" err="1" smtClean="0"/>
              <a:t>y⦁z</a:t>
            </a:r>
            <a:r>
              <a:rPr lang="en-US" dirty="0" smtClean="0"/>
              <a:t>) = (</a:t>
            </a:r>
            <a:r>
              <a:rPr lang="en-US" dirty="0" err="1" smtClean="0"/>
              <a:t>x⦁y</a:t>
            </a:r>
            <a:r>
              <a:rPr lang="en-US" dirty="0" smtClean="0"/>
              <a:t>)⦁z</a:t>
            </a:r>
          </a:p>
          <a:p>
            <a:pPr lvl="1"/>
            <a:r>
              <a:rPr lang="en-US" dirty="0" smtClean="0"/>
              <a:t>Distributive properties for </a:t>
            </a:r>
            <a:r>
              <a:rPr lang="en-US" dirty="0"/>
              <a:t>⦁ over </a:t>
            </a:r>
            <a:r>
              <a:rPr lang="en-US" dirty="0" smtClean="0"/>
              <a:t>+  </a:t>
            </a:r>
            <a:r>
              <a:rPr lang="en-US" dirty="0" smtClean="0">
                <a:solidFill>
                  <a:srgbClr val="0000FF"/>
                </a:solidFill>
              </a:rPr>
              <a:t>and  + over ⦁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x⦁(</a:t>
            </a:r>
            <a:r>
              <a:rPr lang="en-US" dirty="0" err="1"/>
              <a:t>y+z</a:t>
            </a:r>
            <a:r>
              <a:rPr lang="en-US" dirty="0"/>
              <a:t>) = (</a:t>
            </a:r>
            <a:r>
              <a:rPr lang="en-US" dirty="0" err="1"/>
              <a:t>x⦁y</a:t>
            </a:r>
            <a:r>
              <a:rPr lang="en-US" dirty="0"/>
              <a:t>)+(</a:t>
            </a:r>
            <a:r>
              <a:rPr lang="en-US" dirty="0" err="1"/>
              <a:t>x⦁z</a:t>
            </a:r>
            <a:r>
              <a:rPr lang="en-US" dirty="0" smtClean="0"/>
              <a:t>)  </a:t>
            </a:r>
            <a:r>
              <a:rPr lang="en-US" dirty="0" smtClean="0">
                <a:solidFill>
                  <a:srgbClr val="0000FF"/>
                </a:solidFill>
              </a:rPr>
              <a:t>and  x</a:t>
            </a:r>
            <a:r>
              <a:rPr lang="en-US" dirty="0">
                <a:solidFill>
                  <a:srgbClr val="0000FF"/>
                </a:solidFill>
              </a:rPr>
              <a:t>+(</a:t>
            </a:r>
            <a:r>
              <a:rPr lang="en-US" dirty="0" err="1">
                <a:solidFill>
                  <a:srgbClr val="0000FF"/>
                </a:solidFill>
              </a:rPr>
              <a:t>y</a:t>
            </a:r>
            <a:r>
              <a:rPr lang="en-US" dirty="0" err="1" smtClean="0">
                <a:solidFill>
                  <a:srgbClr val="0000FF"/>
                </a:solidFill>
              </a:rPr>
              <a:t>⦁z</a:t>
            </a:r>
            <a:r>
              <a:rPr lang="en-US" dirty="0" smtClean="0">
                <a:solidFill>
                  <a:srgbClr val="0000FF"/>
                </a:solidFill>
              </a:rPr>
              <a:t>) = (</a:t>
            </a:r>
            <a:r>
              <a:rPr lang="en-US" dirty="0" err="1" smtClean="0">
                <a:solidFill>
                  <a:srgbClr val="0000FF"/>
                </a:solidFill>
              </a:rPr>
              <a:t>x+y</a:t>
            </a:r>
            <a:r>
              <a:rPr lang="en-US" dirty="0" smtClean="0">
                <a:solidFill>
                  <a:srgbClr val="0000FF"/>
                </a:solidFill>
              </a:rPr>
              <a:t>)⦁(</a:t>
            </a:r>
            <a:r>
              <a:rPr lang="en-US" dirty="0" err="1" smtClean="0">
                <a:solidFill>
                  <a:srgbClr val="0000FF"/>
                </a:solidFill>
              </a:rPr>
              <a:t>x+z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/>
              <a:t>Identity properties   x+0 = x  and  x⦁1 = x</a:t>
            </a:r>
          </a:p>
          <a:p>
            <a:pPr lvl="1"/>
            <a:r>
              <a:rPr lang="en-US" dirty="0" smtClean="0"/>
              <a:t>Complementation   </a:t>
            </a:r>
            <a:r>
              <a:rPr lang="en-US" dirty="0" err="1" smtClean="0">
                <a:solidFill>
                  <a:srgbClr val="0000FF"/>
                </a:solidFill>
              </a:rPr>
              <a:t>x+x</a:t>
            </a:r>
            <a:r>
              <a:rPr lang="en-US" dirty="0" smtClean="0">
                <a:solidFill>
                  <a:srgbClr val="0000FF"/>
                </a:solidFill>
              </a:rPr>
              <a:t>’ = 1  and  </a:t>
            </a:r>
            <a:r>
              <a:rPr lang="en-US" dirty="0" err="1" smtClean="0">
                <a:solidFill>
                  <a:srgbClr val="0000FF"/>
                </a:solidFill>
              </a:rPr>
              <a:t>x⦁x</a:t>
            </a:r>
            <a:r>
              <a:rPr lang="en-US" dirty="0" smtClean="0">
                <a:solidFill>
                  <a:srgbClr val="0000FF"/>
                </a:solidFill>
              </a:rPr>
              <a:t>’ = 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395" y="5858943"/>
            <a:ext cx="699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Blue = differences </a:t>
            </a:r>
            <a:r>
              <a:rPr lang="en-US" sz="2000" i="1" dirty="0" smtClean="0">
                <a:solidFill>
                  <a:srgbClr val="0000FF"/>
                </a:solidFill>
              </a:rPr>
              <a:t>vis-à-vis</a:t>
            </a:r>
            <a:r>
              <a:rPr lang="en-US" sz="2000" dirty="0" smtClean="0">
                <a:solidFill>
                  <a:srgbClr val="0000FF"/>
                </a:solidFill>
              </a:rPr>
              <a:t> grade school algebra on real numbers.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Statements and Boolean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enote statement truth values using 2 symbols, typically {T,F} or {0,1}</a:t>
            </a:r>
          </a:p>
          <a:p>
            <a:r>
              <a:rPr lang="en-US" dirty="0" smtClean="0"/>
              <a:t>Example statements</a:t>
            </a:r>
          </a:p>
          <a:p>
            <a:pPr lvl="1"/>
            <a:r>
              <a:rPr lang="en-US" dirty="0" smtClean="0"/>
              <a:t>Statement A:  “10 &lt; 7”</a:t>
            </a:r>
          </a:p>
          <a:p>
            <a:pPr lvl="1"/>
            <a:r>
              <a:rPr lang="en-US" dirty="0" smtClean="0"/>
              <a:t>Statement B: “Today is Friday”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Logically inverting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dirty="0" smtClean="0"/>
              <a:t>invert the truth of </a:t>
            </a:r>
            <a:r>
              <a:rPr lang="en-US" dirty="0"/>
              <a:t>statements using </a:t>
            </a:r>
            <a:r>
              <a:rPr lang="en-US" dirty="0" smtClean="0"/>
              <a:t>NOT</a:t>
            </a:r>
            <a:endParaRPr lang="en-US" dirty="0"/>
          </a:p>
          <a:p>
            <a:pPr lvl="1"/>
            <a:r>
              <a:rPr lang="en-US" dirty="0"/>
              <a:t>“10 </a:t>
            </a:r>
            <a:r>
              <a:rPr lang="en-US" dirty="0" smtClean="0"/>
              <a:t>≮ </a:t>
            </a:r>
            <a:r>
              <a:rPr lang="en-US" dirty="0"/>
              <a:t>7” </a:t>
            </a:r>
            <a:r>
              <a:rPr lang="en-US" dirty="0" smtClean="0"/>
              <a:t>also </a:t>
            </a:r>
            <a:r>
              <a:rPr lang="en-US" dirty="0"/>
              <a:t>“Today </a:t>
            </a:r>
            <a:r>
              <a:rPr lang="en-US" dirty="0" smtClean="0"/>
              <a:t>is </a:t>
            </a:r>
            <a:r>
              <a:rPr lang="en-US" i="1" dirty="0" smtClean="0"/>
              <a:t>NOT</a:t>
            </a:r>
            <a:r>
              <a:rPr lang="en-US" dirty="0" smtClean="0"/>
              <a:t> </a:t>
            </a:r>
            <a:r>
              <a:rPr lang="en-US" dirty="0"/>
              <a:t>Friday”</a:t>
            </a:r>
          </a:p>
          <a:p>
            <a:pPr lvl="1"/>
            <a:r>
              <a:rPr lang="en-US" dirty="0"/>
              <a:t>Truth table for  </a:t>
            </a:r>
            <a:r>
              <a:rPr lang="en-US" dirty="0" smtClean="0"/>
              <a:t> </a:t>
            </a:r>
            <a:r>
              <a:rPr lang="en-US" i="1" dirty="0" smtClean="0"/>
              <a:t>NOT </a:t>
            </a:r>
            <a:r>
              <a:rPr lang="en-US" dirty="0" smtClean="0"/>
              <a:t>A ,   A</a:t>
            </a:r>
            <a:r>
              <a:rPr lang="en-US" sz="2400" dirty="0" smtClean="0"/>
              <a:t>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85619"/>
              </p:ext>
            </p:extLst>
          </p:nvPr>
        </p:nvGraphicFramePr>
        <p:xfrm>
          <a:off x="1231900" y="3581400"/>
          <a:ext cx="3022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300"/>
                <a:gridCol w="1511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A’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302560"/>
              </p:ext>
            </p:extLst>
          </p:nvPr>
        </p:nvGraphicFramePr>
        <p:xfrm>
          <a:off x="4749800" y="3594100"/>
          <a:ext cx="30226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300"/>
                <a:gridCol w="1511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A’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algebra assumes “perfection”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96586"/>
            <a:ext cx="8504770" cy="5191514"/>
          </a:xfrm>
        </p:spPr>
        <p:txBody>
          <a:bodyPr/>
          <a:lstStyle/>
          <a:p>
            <a:r>
              <a:rPr lang="en-US" sz="2800" dirty="0" smtClean="0"/>
              <a:t>Boolean algebra has </a:t>
            </a:r>
            <a:r>
              <a:rPr lang="en-US" sz="2800" i="1" dirty="0" smtClean="0"/>
              <a:t>exactly</a:t>
            </a:r>
            <a:r>
              <a:rPr lang="en-US" sz="2800" dirty="0" smtClean="0"/>
              <a:t> 2 symbols:  </a:t>
            </a:r>
            <a:r>
              <a:rPr lang="en-US" sz="2800" b="1" dirty="0" smtClean="0"/>
              <a:t>discrete</a:t>
            </a:r>
          </a:p>
          <a:p>
            <a:r>
              <a:rPr lang="en-US" sz="2800" dirty="0" smtClean="0"/>
              <a:t>Computations of interest have many steps, each with Boolean algebraic actions to perform</a:t>
            </a:r>
          </a:p>
          <a:p>
            <a:r>
              <a:rPr lang="en-US" sz="2800" dirty="0" smtClean="0"/>
              <a:t>Each Boolean step produces a result </a:t>
            </a:r>
            <a:r>
              <a:rPr lang="en-US" sz="2800" i="1" dirty="0" smtClean="0"/>
              <a:t>represented exactly </a:t>
            </a:r>
            <a:r>
              <a:rPr lang="en-US" sz="2800" dirty="0" smtClean="0"/>
              <a:t>in {0,1} and can pass result to next step as a </a:t>
            </a:r>
            <a:r>
              <a:rPr lang="en-US" sz="2800" i="1" dirty="0" smtClean="0"/>
              <a:t>perfect</a:t>
            </a:r>
            <a:r>
              <a:rPr lang="en-US" sz="2800" dirty="0" smtClean="0"/>
              <a:t> input</a:t>
            </a:r>
          </a:p>
          <a:p>
            <a:r>
              <a:rPr lang="en-US" sz="2800" dirty="0" smtClean="0"/>
              <a:t>A perfect system, like a perfect vacuum, exists only in the mind</a:t>
            </a:r>
          </a:p>
          <a:p>
            <a:r>
              <a:rPr lang="en-US" sz="2800" dirty="0" smtClean="0"/>
              <a:t>What happens when we try to build a </a:t>
            </a:r>
            <a:r>
              <a:rPr lang="en-US" sz="2800" i="1" dirty="0" smtClean="0"/>
              <a:t>physical machine</a:t>
            </a:r>
            <a:r>
              <a:rPr lang="en-US" sz="2800" dirty="0" smtClean="0"/>
              <a:t> to implement Boolean algebra?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01 due Wed 08/30, see Blackboard course content homework folder</a:t>
            </a:r>
            <a:endParaRPr lang="en-US" dirty="0"/>
          </a:p>
          <a:p>
            <a:r>
              <a:rPr lang="en-US" dirty="0" smtClean="0"/>
              <a:t>Finish reading textbook Chapters 1 and 2 before next lecture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discrete in the real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504770" cy="5191514"/>
          </a:xfrm>
        </p:spPr>
        <p:txBody>
          <a:bodyPr/>
          <a:lstStyle/>
          <a:p>
            <a:r>
              <a:rPr lang="en-US" sz="2800" dirty="0" smtClean="0">
                <a:solidFill>
                  <a:srgbClr val="0070C0"/>
                </a:solidFill>
              </a:rPr>
              <a:t>Circuit reality check</a:t>
            </a:r>
          </a:p>
          <a:p>
            <a:pPr lvl="1"/>
            <a:r>
              <a:rPr lang="en-US" sz="2400" dirty="0" smtClean="0"/>
              <a:t>Due to manufacturing variability, exactly identical electrical components are not feasible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Thus, circuit voltage not one of two perfect values</a:t>
            </a:r>
          </a:p>
          <a:p>
            <a:pPr lvl="1"/>
            <a:r>
              <a:rPr lang="en-US" sz="2400" dirty="0" smtClean="0"/>
              <a:t>For multi-step computations may want to re-use a logic circuit to control costs</a:t>
            </a:r>
          </a:p>
          <a:p>
            <a:pPr lvl="1"/>
            <a:r>
              <a:rPr lang="en-US" sz="2400" dirty="0" smtClean="0"/>
              <a:t>Thus, circuit input and output (result) voltages will represent both elements of </a:t>
            </a:r>
            <a:r>
              <a:rPr lang="en-US" sz="2400" dirty="0"/>
              <a:t>{0,1} </a:t>
            </a:r>
            <a:r>
              <a:rPr lang="en-US" sz="2400" dirty="0" smtClean="0"/>
              <a:t>over time as successive data is processed</a:t>
            </a:r>
          </a:p>
          <a:p>
            <a:pPr lvl="1"/>
            <a:r>
              <a:rPr lang="en-US" sz="2400" dirty="0" smtClean="0">
                <a:solidFill>
                  <a:srgbClr val="00B050"/>
                </a:solidFill>
              </a:rPr>
              <a:t>A real circuit cannot instantaneously change between two distinct voltages, so other voltages will be present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Digital:  sufficiently approximating perfection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can produce two distinct output voltages, using power supply and ground as two references (say, +5 V and 0 V)</a:t>
            </a:r>
          </a:p>
          <a:p>
            <a:r>
              <a:rPr lang="en-US" dirty="0" smtClean="0"/>
              <a:t>Circuit can easily be built to process any input voltage falling within a reasonable range of +5 and 0 as if it were the ideal value</a:t>
            </a:r>
          </a:p>
          <a:p>
            <a:r>
              <a:rPr lang="en-US" dirty="0" smtClean="0"/>
              <a:t>Circuit can be built to change output voltage quickly, so intermediate values appear briefly</a:t>
            </a:r>
          </a:p>
          <a:p>
            <a:r>
              <a:rPr lang="en-US" dirty="0" smtClean="0"/>
              <a:t>Circuit behaving as above is called </a:t>
            </a:r>
            <a:r>
              <a:rPr lang="en-US" dirty="0" smtClean="0">
                <a:solidFill>
                  <a:srgbClr val="0070C0"/>
                </a:solidFill>
              </a:rPr>
              <a:t>digital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ircuit to perform Boolean NOT</a:t>
            </a:r>
            <a:endParaRPr lang="en-US" dirty="0"/>
          </a:p>
        </p:txBody>
      </p:sp>
      <p:pic>
        <p:nvPicPr>
          <p:cNvPr id="4" name="Content Placeholder 3" descr="figure-2.3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>
            <a:fillRect/>
          </a:stretch>
        </p:blipFill>
        <p:spPr>
          <a:xfrm>
            <a:off x="457200" y="195772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954163" y="1320800"/>
            <a:ext cx="7235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 0 mean low voltage and 1 mean high voltage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06563" y="3227144"/>
            <a:ext cx="7149602" cy="523220"/>
            <a:chOff x="1106563" y="3263900"/>
            <a:chExt cx="7149602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1106563" y="3263900"/>
              <a:ext cx="1484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Input = 0</a:t>
              </a:r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4063" y="3263900"/>
              <a:ext cx="1752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Output = 1</a:t>
              </a:r>
              <a:endParaRPr lang="en-US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6563" y="3785944"/>
            <a:ext cx="7149602" cy="523220"/>
            <a:chOff x="1106563" y="3263900"/>
            <a:chExt cx="7149602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1106563" y="3263900"/>
              <a:ext cx="1484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Input = 1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4063" y="3263900"/>
              <a:ext cx="1752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Output = 0</a:t>
              </a:r>
              <a:endParaRPr lang="en-US" sz="2800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60" y="3898900"/>
            <a:ext cx="5898340" cy="295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lectrically controlled On/Off switch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86830" y="1171186"/>
            <a:ext cx="8415870" cy="4924814"/>
          </a:xfrm>
        </p:spPr>
        <p:txBody>
          <a:bodyPr/>
          <a:lstStyle/>
          <a:p>
            <a:r>
              <a:rPr lang="en-US" sz="2800" dirty="0" smtClean="0"/>
              <a:t>Metal-Oxide-Semiconductor Field Effect Transistors (MOSFETs) can act as an ON/OFF switch</a:t>
            </a:r>
          </a:p>
          <a:p>
            <a:r>
              <a:rPr lang="en-US" sz="2800" dirty="0" smtClean="0"/>
              <a:t>Gate voltage turns the path between the Source and Drain ON or OFF (low resistance or high resistance)</a:t>
            </a:r>
          </a:p>
          <a:p>
            <a:r>
              <a:rPr lang="en-US" sz="2400" dirty="0" smtClean="0"/>
              <a:t>Symbol for MOSFET that			Added “dot” means</a:t>
            </a:r>
            <a:br>
              <a:rPr lang="en-US" sz="2400" dirty="0" smtClean="0"/>
            </a:br>
            <a:r>
              <a:rPr lang="en-US" sz="2400" dirty="0" smtClean="0"/>
              <a:t>CONNECTS with high Gate		MOSFET </a:t>
            </a:r>
            <a:r>
              <a:rPr lang="en-US" sz="2400" dirty="0" err="1" smtClean="0"/>
              <a:t>disconects</a:t>
            </a:r>
            <a:r>
              <a:rPr lang="en-US" sz="2400" dirty="0" smtClean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43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Circuit to </a:t>
            </a:r>
            <a:r>
              <a:rPr lang="en-US" dirty="0" smtClean="0"/>
              <a:t>perform NOT</a:t>
            </a:r>
            <a:endParaRPr lang="en-US" dirty="0"/>
          </a:p>
        </p:txBody>
      </p:sp>
      <p:pic>
        <p:nvPicPr>
          <p:cNvPr id="4" name="Content Placeholder 3" descr="figure-2.3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6" r="22253" b="15482"/>
          <a:stretch/>
        </p:blipFill>
        <p:spPr>
          <a:xfrm>
            <a:off x="2190750" y="2451100"/>
            <a:ext cx="4762500" cy="4229100"/>
          </a:xfrm>
        </p:spPr>
      </p:pic>
      <p:sp>
        <p:nvSpPr>
          <p:cNvPr id="5" name="TextBox 4"/>
          <p:cNvSpPr txBox="1"/>
          <p:nvPr/>
        </p:nvSpPr>
        <p:spPr>
          <a:xfrm>
            <a:off x="2506703" y="1248937"/>
            <a:ext cx="6058409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Power supply reference voltages for generating high quality,</a:t>
            </a:r>
            <a:r>
              <a:rPr lang="en-US" sz="2400" dirty="0"/>
              <a:t> </a:t>
            </a:r>
            <a:r>
              <a:rPr lang="en-US" sz="2400" dirty="0" smtClean="0"/>
              <a:t>near ideal, output voltage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9086" y="2479906"/>
            <a:ext cx="20377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Both MOSFET gates are connected to the same node, “input,” so both MOSFETs have the </a:t>
            </a:r>
            <a:r>
              <a:rPr lang="en-US" sz="2400" dirty="0" smtClean="0">
                <a:solidFill>
                  <a:srgbClr val="0000FF"/>
                </a:solidFill>
              </a:rPr>
              <a:t>same gate voltage all the time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84650" y="2184400"/>
            <a:ext cx="2813050" cy="4483100"/>
            <a:chOff x="4184650" y="2184400"/>
            <a:chExt cx="2813050" cy="4483100"/>
          </a:xfrm>
        </p:grpSpPr>
        <p:sp>
          <p:nvSpPr>
            <p:cNvPr id="8" name="Donut 7"/>
            <p:cNvSpPr/>
            <p:nvPr/>
          </p:nvSpPr>
          <p:spPr>
            <a:xfrm>
              <a:off x="4229100" y="2184400"/>
              <a:ext cx="2768600" cy="1079500"/>
            </a:xfrm>
            <a:prstGeom prst="donut">
              <a:avLst>
                <a:gd name="adj" fmla="val 10882"/>
              </a:avLst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4184650" y="5588000"/>
              <a:ext cx="1428750" cy="1079500"/>
            </a:xfrm>
            <a:prstGeom prst="donut">
              <a:avLst>
                <a:gd name="adj" fmla="val 10882"/>
              </a:avLst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two-MOSFET digital circuit</a:t>
            </a:r>
            <a:endParaRPr lang="en-US" dirty="0"/>
          </a:p>
        </p:txBody>
      </p:sp>
      <p:pic>
        <p:nvPicPr>
          <p:cNvPr id="4" name="Content Placeholder 3" descr="figure-2.3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6" r="22253" b="15482"/>
          <a:stretch/>
        </p:blipFill>
        <p:spPr>
          <a:xfrm>
            <a:off x="2190750" y="2451100"/>
            <a:ext cx="4762500" cy="4229100"/>
          </a:xfrm>
        </p:spPr>
      </p:pic>
      <p:grpSp>
        <p:nvGrpSpPr>
          <p:cNvPr id="11" name="Group 10"/>
          <p:cNvGrpSpPr/>
          <p:nvPr/>
        </p:nvGrpSpPr>
        <p:grpSpPr>
          <a:xfrm>
            <a:off x="-44717" y="1841500"/>
            <a:ext cx="1132224" cy="4445576"/>
            <a:chOff x="-138672" y="1511300"/>
            <a:chExt cx="2596392" cy="44455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70000" y="5715000"/>
              <a:ext cx="1187720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-138672" y="1511300"/>
              <a:ext cx="2542610" cy="4445576"/>
              <a:chOff x="242328" y="1511300"/>
              <a:chExt cx="2542610" cy="444557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663702" y="4965700"/>
                <a:ext cx="1111366" cy="711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-195011" y="3613379"/>
                <a:ext cx="145945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Voltage</a:t>
                </a:r>
                <a:endParaRPr lang="en-US" sz="3200" dirty="0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638300" y="1511300"/>
                <a:ext cx="12700" cy="42037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12137" y="5372100"/>
                <a:ext cx="39265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0</a:t>
                </a:r>
                <a:endParaRPr lang="en-US" sz="3200" dirty="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685800" y="1689100"/>
                <a:ext cx="2099138" cy="1308100"/>
                <a:chOff x="1003300" y="1689100"/>
                <a:chExt cx="2099138" cy="1308100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>
                  <a:off x="1727199" y="2108200"/>
                  <a:ext cx="118771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/>
                <p:cNvSpPr/>
                <p:nvPr/>
              </p:nvSpPr>
              <p:spPr>
                <a:xfrm>
                  <a:off x="1993900" y="2146300"/>
                  <a:ext cx="1108538" cy="8509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03300" y="1689100"/>
                  <a:ext cx="1024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/>
                    <a:t>V</a:t>
                  </a:r>
                  <a:endParaRPr lang="en-US" sz="3600" dirty="0"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6343383" y="1841500"/>
            <a:ext cx="1081434" cy="4445576"/>
            <a:chOff x="-138672" y="1511300"/>
            <a:chExt cx="2479921" cy="4445576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270000" y="5715000"/>
              <a:ext cx="107124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-138672" y="1511300"/>
              <a:ext cx="2433904" cy="4445576"/>
              <a:chOff x="242328" y="1511300"/>
              <a:chExt cx="2433904" cy="444557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663700" y="4965700"/>
                <a:ext cx="1002383" cy="711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6200000">
                <a:off x="-195011" y="3613379"/>
                <a:ext cx="145945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Voltage</a:t>
                </a:r>
                <a:endParaRPr lang="en-US" sz="3200" dirty="0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1638300" y="1511300"/>
                <a:ext cx="12700" cy="42037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812137" y="5372100"/>
                <a:ext cx="39265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0</a:t>
                </a:r>
                <a:endParaRPr lang="en-US" sz="3200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685800" y="1689100"/>
                <a:ext cx="1990432" cy="1308100"/>
                <a:chOff x="1003300" y="1689100"/>
                <a:chExt cx="1990432" cy="1308100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727199" y="2108200"/>
                  <a:ext cx="1071249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/>
                <p:cNvSpPr/>
                <p:nvPr/>
              </p:nvSpPr>
              <p:spPr>
                <a:xfrm>
                  <a:off x="1993900" y="2146300"/>
                  <a:ext cx="999832" cy="8509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003300" y="1689100"/>
                  <a:ext cx="1024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smtClean="0"/>
                    <a:t>V</a:t>
                  </a:r>
                  <a:endParaRPr lang="en-US" sz="3600" dirty="0"/>
                </a:p>
              </p:txBody>
            </p:sp>
          </p:grpSp>
        </p:grpSp>
      </p:grpSp>
      <p:grpSp>
        <p:nvGrpSpPr>
          <p:cNvPr id="101" name="Group 100"/>
          <p:cNvGrpSpPr/>
          <p:nvPr/>
        </p:nvGrpSpPr>
        <p:grpSpPr>
          <a:xfrm>
            <a:off x="464290" y="2120900"/>
            <a:ext cx="3669560" cy="2997200"/>
            <a:chOff x="464290" y="2120900"/>
            <a:chExt cx="3669560" cy="299720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812800" y="2882900"/>
              <a:ext cx="1714500" cy="15621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64290" y="2120900"/>
              <a:ext cx="50727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0000"/>
                  </a:solidFill>
                </a:rPr>
                <a:t>}</a:t>
              </a:r>
              <a:endParaRPr lang="en-US" sz="8000" dirty="0">
                <a:solidFill>
                  <a:srgbClr val="FF0000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2527300" y="3771900"/>
              <a:ext cx="1606550" cy="1346200"/>
              <a:chOff x="2527300" y="3771900"/>
              <a:chExt cx="1606550" cy="134620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2527300" y="4445000"/>
                <a:ext cx="95250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3479800" y="3810000"/>
                <a:ext cx="0" cy="130810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479800" y="3771900"/>
                <a:ext cx="65405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479800" y="5118100"/>
                <a:ext cx="65405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4457700" y="2781305"/>
            <a:ext cx="2481733" cy="3365505"/>
            <a:chOff x="4470400" y="2755905"/>
            <a:chExt cx="2481733" cy="3365505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483100" y="3638550"/>
              <a:ext cx="330200" cy="17145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483100" y="4965695"/>
              <a:ext cx="0" cy="330205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5867400" y="4445000"/>
              <a:ext cx="1084733" cy="146050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851400" y="3511550"/>
              <a:ext cx="671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OFF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51400" y="4845050"/>
              <a:ext cx="587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ON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4470400" y="2755905"/>
              <a:ext cx="1397000" cy="3365505"/>
              <a:chOff x="4470400" y="2755905"/>
              <a:chExt cx="1397000" cy="3365505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>
                <a:off x="4483100" y="4444995"/>
                <a:ext cx="1384300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4470400" y="3973215"/>
                <a:ext cx="12700" cy="1043285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470400" y="2755905"/>
                <a:ext cx="0" cy="882645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4470400" y="5306715"/>
                <a:ext cx="0" cy="814695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 101"/>
          <p:cNvGrpSpPr/>
          <p:nvPr/>
        </p:nvGrpSpPr>
        <p:grpSpPr>
          <a:xfrm>
            <a:off x="476990" y="3771900"/>
            <a:ext cx="3656860" cy="2339896"/>
            <a:chOff x="476990" y="3771900"/>
            <a:chExt cx="3656860" cy="2339896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812800" y="4470400"/>
              <a:ext cx="1701800" cy="117475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6990" y="5003800"/>
              <a:ext cx="45081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solidFill>
                    <a:srgbClr val="FF0000"/>
                  </a:solidFill>
                </a:rPr>
                <a:t>}</a:t>
              </a:r>
              <a:endParaRPr lang="en-US" sz="6600" dirty="0">
                <a:solidFill>
                  <a:srgbClr val="FF0000"/>
                </a:solidFill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2527300" y="3771900"/>
              <a:ext cx="1606550" cy="1346200"/>
              <a:chOff x="2527300" y="3771900"/>
              <a:chExt cx="1606550" cy="1346200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2527300" y="4445000"/>
                <a:ext cx="95250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3479800" y="3810000"/>
                <a:ext cx="0" cy="130810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479800" y="3771900"/>
                <a:ext cx="65405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479800" y="5118100"/>
                <a:ext cx="654050" cy="0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Group 103"/>
          <p:cNvGrpSpPr/>
          <p:nvPr/>
        </p:nvGrpSpPr>
        <p:grpSpPr>
          <a:xfrm>
            <a:off x="4470400" y="2641600"/>
            <a:ext cx="2512977" cy="3505210"/>
            <a:chOff x="4470400" y="2641600"/>
            <a:chExt cx="2512977" cy="3505210"/>
          </a:xfrm>
        </p:grpSpPr>
        <p:grpSp>
          <p:nvGrpSpPr>
            <p:cNvPr id="95" name="Group 94"/>
            <p:cNvGrpSpPr/>
            <p:nvPr/>
          </p:nvGrpSpPr>
          <p:grpSpPr>
            <a:xfrm>
              <a:off x="4470400" y="2781305"/>
              <a:ext cx="1397000" cy="3365505"/>
              <a:chOff x="4470400" y="2755905"/>
              <a:chExt cx="1397000" cy="3365505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>
                <a:off x="4483100" y="4444995"/>
                <a:ext cx="1384300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4470400" y="3947815"/>
                <a:ext cx="0" cy="99248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4470400" y="2755905"/>
                <a:ext cx="0" cy="857245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4470400" y="5270500"/>
                <a:ext cx="0" cy="85091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>
              <a:off x="4470400" y="3651250"/>
              <a:ext cx="0" cy="334665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470400" y="4991095"/>
              <a:ext cx="381000" cy="254005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5854700" y="2641600"/>
              <a:ext cx="1128677" cy="182880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838700" y="3511550"/>
              <a:ext cx="587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ON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38700" y="4845050"/>
              <a:ext cx="671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OFF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764162" y="1623681"/>
            <a:ext cx="979755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</a:p>
          <a:p>
            <a:r>
              <a:rPr lang="en-US" dirty="0"/>
              <a:t>v</a:t>
            </a:r>
            <a:r>
              <a:rPr lang="en-US" dirty="0" smtClean="0"/>
              <a:t>oltage</a:t>
            </a:r>
          </a:p>
          <a:p>
            <a:r>
              <a:rPr lang="en-US" dirty="0"/>
              <a:t>a</a:t>
            </a:r>
            <a:r>
              <a:rPr lang="en-US" dirty="0" smtClean="0"/>
              <a:t>t the</a:t>
            </a:r>
          </a:p>
          <a:p>
            <a:r>
              <a:rPr lang="en-US" dirty="0" smtClean="0"/>
              <a:t>high-</a:t>
            </a:r>
          </a:p>
          <a:p>
            <a:r>
              <a:rPr lang="en-US" dirty="0"/>
              <a:t>q</a:t>
            </a:r>
            <a:r>
              <a:rPr lang="en-US" dirty="0" smtClean="0"/>
              <a:t>uality</a:t>
            </a:r>
          </a:p>
          <a:p>
            <a:r>
              <a:rPr lang="en-US" dirty="0"/>
              <a:t>e</a:t>
            </a:r>
            <a:r>
              <a:rPr lang="en-US" dirty="0" smtClean="0"/>
              <a:t>dges of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</a:p>
          <a:p>
            <a:r>
              <a:rPr lang="en-US" dirty="0"/>
              <a:t>a</a:t>
            </a:r>
            <a:r>
              <a:rPr lang="en-US" dirty="0" smtClean="0"/>
              <a:t>llowed</a:t>
            </a:r>
          </a:p>
          <a:p>
            <a:r>
              <a:rPr lang="en-US" dirty="0"/>
              <a:t>v</a:t>
            </a:r>
            <a:r>
              <a:rPr lang="en-US" dirty="0" smtClean="0"/>
              <a:t>oltage</a:t>
            </a:r>
          </a:p>
          <a:p>
            <a:r>
              <a:rPr lang="en-US" dirty="0" smtClean="0"/>
              <a:t>bands.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Digital</a:t>
            </a:r>
          </a:p>
          <a:p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ircuit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restores</a:t>
            </a:r>
          </a:p>
          <a:p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 smtClean="0">
                <a:solidFill>
                  <a:srgbClr val="0070C0"/>
                </a:solidFill>
              </a:rPr>
              <a:t>ogic</a:t>
            </a:r>
          </a:p>
          <a:p>
            <a:r>
              <a:rPr lang="en-US" dirty="0">
                <a:solidFill>
                  <a:srgbClr val="0070C0"/>
                </a:solidFill>
              </a:rPr>
              <a:t>s</a:t>
            </a:r>
            <a:r>
              <a:rPr lang="en-US" dirty="0" smtClean="0">
                <a:solidFill>
                  <a:srgbClr val="0070C0"/>
                </a:solidFill>
              </a:rPr>
              <a:t>ignal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quality.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5429" y="1170903"/>
            <a:ext cx="24931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Acceptable input </a:t>
            </a:r>
            <a:r>
              <a:rPr lang="en-US" smtClean="0"/>
              <a:t>voltage ranges shown in yellow.  </a:t>
            </a:r>
            <a:r>
              <a:rPr lang="en-US" dirty="0" smtClean="0"/>
              <a:t>Input voltage may degrade during transit from the</a:t>
            </a:r>
            <a:r>
              <a:rPr lang="en-US" dirty="0"/>
              <a:t> </a:t>
            </a:r>
            <a:r>
              <a:rPr lang="en-US" dirty="0" smtClean="0"/>
              <a:t>circuit creating this signal to the Gate of this MOSFET.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734131"/>
          </a:xfrm>
        </p:spPr>
        <p:txBody>
          <a:bodyPr>
            <a:normAutofit/>
          </a:bodyPr>
          <a:lstStyle/>
          <a:p>
            <a:r>
              <a:rPr lang="en-US" dirty="0" smtClean="0"/>
              <a:t>Complementary MOSFETs (CMOS) </a:t>
            </a:r>
            <a:endParaRPr lang="en-US" dirty="0"/>
          </a:p>
        </p:txBody>
      </p:sp>
      <p:pic>
        <p:nvPicPr>
          <p:cNvPr id="4" name="Content Placeholder 3" descr="figure-2.3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6" r="22253" b="15482"/>
          <a:stretch/>
        </p:blipFill>
        <p:spPr>
          <a:xfrm>
            <a:off x="2190750" y="2387600"/>
            <a:ext cx="4762500" cy="4229100"/>
          </a:xfrm>
        </p:spPr>
      </p:pic>
      <p:sp>
        <p:nvSpPr>
          <p:cNvPr id="5" name="TextBox 4"/>
          <p:cNvSpPr txBox="1"/>
          <p:nvPr/>
        </p:nvSpPr>
        <p:spPr>
          <a:xfrm>
            <a:off x="651514" y="977900"/>
            <a:ext cx="7840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secret behind the success of Moore’s Law is a rule: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“Turn off the lights when they are not needed.”</a:t>
            </a:r>
          </a:p>
          <a:p>
            <a:pPr algn="ctr"/>
            <a:r>
              <a:rPr lang="en-US" sz="2800" dirty="0" smtClean="0"/>
              <a:t>Complementary MOSFETs made this easy.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086" y="2235200"/>
            <a:ext cx="230441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Same gate voltage all the time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means </a:t>
            </a:r>
            <a:r>
              <a:rPr lang="en-US" sz="2400" dirty="0" smtClean="0">
                <a:solidFill>
                  <a:srgbClr val="0000FF"/>
                </a:solidFill>
              </a:rPr>
              <a:t>only for an instant, when the input changes value,</a:t>
            </a:r>
            <a:r>
              <a:rPr lang="en-US" sz="2400" dirty="0" smtClean="0"/>
              <a:t> will both MOSFETS be between ON and OFF, that is, </a:t>
            </a:r>
            <a:r>
              <a:rPr lang="en-US" sz="2400" dirty="0" smtClean="0">
                <a:solidFill>
                  <a:srgbClr val="0000FF"/>
                </a:solidFill>
              </a:rPr>
              <a:t>both somewhat ON.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9500" y="2679700"/>
            <a:ext cx="261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Circuit energy use (flow from +V input to 0 volts) occurs mostly during brief transition.  Thus, CMOS is a </a:t>
            </a:r>
            <a:r>
              <a:rPr lang="en-US" sz="2400" b="1" i="1" dirty="0" smtClean="0"/>
              <a:t>very</a:t>
            </a:r>
            <a:r>
              <a:rPr lang="en-US" sz="2400" dirty="0" smtClean="0"/>
              <a:t> low energy circuit.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59500" y="5255776"/>
            <a:ext cx="232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CMOS is thus </a:t>
            </a:r>
            <a:r>
              <a:rPr lang="en-US" sz="2400" b="1" dirty="0" smtClean="0">
                <a:solidFill>
                  <a:srgbClr val="008000"/>
                </a:solidFill>
              </a:rPr>
              <a:t>very</a:t>
            </a:r>
            <a:r>
              <a:rPr lang="en-US" sz="2400" dirty="0" smtClean="0">
                <a:solidFill>
                  <a:srgbClr val="008000"/>
                </a:solidFill>
              </a:rPr>
              <a:t> low power even when </a:t>
            </a:r>
            <a:r>
              <a:rPr lang="en-US" sz="2400" dirty="0" smtClean="0">
                <a:solidFill>
                  <a:srgbClr val="FF0000"/>
                </a:solidFill>
              </a:rPr>
              <a:t>switched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b="1" i="1" u="sng" dirty="0" smtClean="0">
                <a:solidFill>
                  <a:srgbClr val="008000"/>
                </a:solidFill>
              </a:rPr>
              <a:t>FAST</a:t>
            </a:r>
            <a:r>
              <a:rPr lang="en-US" sz="2400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873"/>
            <a:ext cx="8420100" cy="4525963"/>
          </a:xfrm>
        </p:spPr>
        <p:txBody>
          <a:bodyPr/>
          <a:lstStyle/>
          <a:p>
            <a:r>
              <a:rPr lang="en-US" dirty="0" smtClean="0"/>
              <a:t>Can combine statements A, B using </a:t>
            </a:r>
            <a:r>
              <a:rPr lang="en-US" dirty="0" smtClean="0">
                <a:solidFill>
                  <a:srgbClr val="0000FF"/>
                </a:solidFill>
              </a:rPr>
              <a:t>AND</a:t>
            </a:r>
            <a:r>
              <a:rPr lang="en-US" dirty="0" smtClean="0"/>
              <a:t> to obtain a more complex statement</a:t>
            </a:r>
          </a:p>
          <a:p>
            <a:pPr lvl="1"/>
            <a:r>
              <a:rPr lang="en-US" dirty="0" smtClean="0"/>
              <a:t>“10 &lt; 7 </a:t>
            </a:r>
            <a:r>
              <a:rPr lang="en-US" dirty="0" smtClean="0">
                <a:solidFill>
                  <a:srgbClr val="0000FF"/>
                </a:solidFill>
              </a:rPr>
              <a:t>and</a:t>
            </a:r>
            <a:r>
              <a:rPr lang="en-US" dirty="0" smtClean="0"/>
              <a:t> Today is Friday”</a:t>
            </a:r>
          </a:p>
          <a:p>
            <a:pPr lvl="1"/>
            <a:r>
              <a:rPr lang="en-US" dirty="0" smtClean="0"/>
              <a:t>What is the truth or falsehood of the combination?</a:t>
            </a:r>
          </a:p>
          <a:p>
            <a:pPr lvl="1"/>
            <a:r>
              <a:rPr lang="en-US" dirty="0" smtClean="0"/>
              <a:t>A </a:t>
            </a:r>
            <a:r>
              <a:rPr lang="en-US" i="1" dirty="0" smtClean="0">
                <a:solidFill>
                  <a:srgbClr val="0000FF"/>
                </a:solidFill>
              </a:rPr>
              <a:t>AND</a:t>
            </a:r>
            <a:r>
              <a:rPr lang="en-US" dirty="0" smtClean="0"/>
              <a:t> B = A</a:t>
            </a:r>
            <a:r>
              <a:rPr lang="en-US" sz="2400" dirty="0" smtClean="0">
                <a:solidFill>
                  <a:srgbClr val="0000FF"/>
                </a:solidFill>
              </a:rPr>
              <a:t>∧</a:t>
            </a:r>
            <a:r>
              <a:rPr lang="en-US" dirty="0" smtClean="0"/>
              <a:t>B = AB truth tables using {T,F}, {0,1}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73427"/>
              </p:ext>
            </p:extLst>
          </p:nvPr>
        </p:nvGraphicFramePr>
        <p:xfrm>
          <a:off x="1606107" y="4296399"/>
          <a:ext cx="309879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33"/>
                <a:gridCol w="1032933"/>
                <a:gridCol w="10329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r>
                        <a:rPr lang="en-US" sz="2400" i="1" dirty="0" smtClean="0"/>
                        <a:t> </a:t>
                      </a:r>
                      <a:r>
                        <a:rPr lang="en-US" sz="2400" i="0" dirty="0" smtClean="0"/>
                        <a:t>B</a:t>
                      </a:r>
                      <a:endParaRPr lang="en-US" sz="24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088617"/>
              </p:ext>
            </p:extLst>
          </p:nvPr>
        </p:nvGraphicFramePr>
        <p:xfrm>
          <a:off x="5142937" y="4309099"/>
          <a:ext cx="309879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33"/>
                <a:gridCol w="1032933"/>
                <a:gridCol w="10329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r>
                        <a:rPr lang="en-US" sz="2400" i="1" dirty="0" smtClean="0"/>
                        <a:t> </a:t>
                      </a:r>
                      <a:r>
                        <a:rPr lang="en-US" sz="2400" i="0" dirty="0" smtClean="0"/>
                        <a:t>B</a:t>
                      </a:r>
                      <a:endParaRPr lang="en-US" sz="24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 statements with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combine statements using OR</a:t>
            </a:r>
          </a:p>
          <a:p>
            <a:pPr lvl="1"/>
            <a:r>
              <a:rPr lang="en-US" dirty="0" smtClean="0"/>
              <a:t>“10 &lt; 7 or Today is Friday”</a:t>
            </a:r>
          </a:p>
          <a:p>
            <a:pPr lvl="1"/>
            <a:r>
              <a:rPr lang="en-US" dirty="0" smtClean="0"/>
              <a:t>Truth table for  A </a:t>
            </a:r>
            <a:r>
              <a:rPr lang="en-US" i="1" dirty="0" smtClean="0"/>
              <a:t>OR</a:t>
            </a:r>
            <a:r>
              <a:rPr lang="en-US" dirty="0" smtClean="0"/>
              <a:t> B, A</a:t>
            </a:r>
            <a:r>
              <a:rPr lang="en-US" sz="2400" dirty="0" smtClean="0"/>
              <a:t>∨</a:t>
            </a:r>
            <a:r>
              <a:rPr lang="en-US" dirty="0" smtClean="0"/>
              <a:t>B, A+B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39764"/>
              </p:ext>
            </p:extLst>
          </p:nvPr>
        </p:nvGraphicFramePr>
        <p:xfrm>
          <a:off x="1054099" y="3695700"/>
          <a:ext cx="2844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267"/>
                <a:gridCol w="948267"/>
                <a:gridCol w="9482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 smtClean="0"/>
                        <a:t>A + B</a:t>
                      </a:r>
                      <a:endParaRPr lang="en-US" sz="24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559590"/>
              </p:ext>
            </p:extLst>
          </p:nvPr>
        </p:nvGraphicFramePr>
        <p:xfrm>
          <a:off x="4952999" y="3708400"/>
          <a:ext cx="28448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267"/>
                <a:gridCol w="948267"/>
                <a:gridCol w="9482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0" dirty="0" smtClean="0"/>
                        <a:t>A + B</a:t>
                      </a:r>
                      <a:endParaRPr lang="en-US" sz="24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2-input operations?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3878"/>
            <a:ext cx="8229600" cy="5156200"/>
          </a:xfrm>
        </p:spPr>
        <p:txBody>
          <a:bodyPr>
            <a:normAutofit/>
          </a:bodyPr>
          <a:lstStyle/>
          <a:p>
            <a:r>
              <a:rPr lang="en-US" dirty="0" smtClean="0"/>
              <a:t>Define an arbitrary 2-input operation with symbol ☉ by filling in its truth table: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Defining </a:t>
            </a:r>
            <a:r>
              <a:rPr lang="en-US" dirty="0"/>
              <a:t>☉ </a:t>
            </a:r>
            <a:r>
              <a:rPr lang="en-US" dirty="0" smtClean="0"/>
              <a:t>requires 4 independent choices from a set of 2 symbols, there are 2</a:t>
            </a:r>
            <a:r>
              <a:rPr lang="en-US" baseline="30000" dirty="0" smtClean="0"/>
              <a:t>4</a:t>
            </a:r>
            <a:r>
              <a:rPr lang="en-US" dirty="0" smtClean="0"/>
              <a:t> ways</a:t>
            </a:r>
            <a:br>
              <a:rPr lang="en-US" dirty="0" smtClean="0"/>
            </a:br>
            <a:r>
              <a:rPr lang="en-US" dirty="0" smtClean="0"/>
              <a:t>∴ 2</a:t>
            </a:r>
            <a:r>
              <a:rPr lang="en-US" baseline="30000" dirty="0" smtClean="0"/>
              <a:t>4</a:t>
            </a:r>
            <a:r>
              <a:rPr lang="en-US" dirty="0" smtClean="0"/>
              <a:t> = 16   2-input operations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02367"/>
              </p:ext>
            </p:extLst>
          </p:nvPr>
        </p:nvGraphicFramePr>
        <p:xfrm>
          <a:off x="1155701" y="2432819"/>
          <a:ext cx="64065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38"/>
                <a:gridCol w="640866"/>
                <a:gridCol w="50570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A ☉</a:t>
                      </a:r>
                      <a:r>
                        <a:rPr lang="en-US" sz="24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400" i="0" dirty="0" smtClean="0">
                          <a:solidFill>
                            <a:srgbClr val="0070C0"/>
                          </a:solidFill>
                        </a:rPr>
                        <a:t>B  is </a:t>
                      </a:r>
                      <a:r>
                        <a:rPr lang="en-US" sz="2400" i="1" dirty="0" smtClean="0">
                          <a:solidFill>
                            <a:srgbClr val="0070C0"/>
                          </a:solidFill>
                        </a:rPr>
                        <a:t>defined</a:t>
                      </a:r>
                      <a:r>
                        <a:rPr lang="en-US" sz="2400" i="0" dirty="0" smtClean="0"/>
                        <a:t> </a:t>
                      </a:r>
                      <a:r>
                        <a:rPr lang="en-US" sz="2400" i="0" dirty="0" smtClean="0">
                          <a:solidFill>
                            <a:srgbClr val="0070C0"/>
                          </a:solidFill>
                        </a:rPr>
                        <a:t>by choices made</a:t>
                      </a:r>
                      <a:endParaRPr lang="en-US" sz="2400" i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Chose one</a:t>
                      </a:r>
                      <a:r>
                        <a:rPr lang="en-US" sz="2400" baseline="0" dirty="0" smtClean="0"/>
                        <a:t> from</a:t>
                      </a:r>
                      <a:r>
                        <a:rPr lang="en-US" sz="2400" dirty="0" smtClean="0"/>
                        <a:t> {0,1} to define</a:t>
                      </a:r>
                      <a:r>
                        <a:rPr lang="en-US" sz="2400" baseline="0" dirty="0" smtClean="0"/>
                        <a:t>  0</a:t>
                      </a:r>
                      <a:r>
                        <a:rPr lang="en-US" sz="2400" dirty="0" smtClean="0"/>
                        <a:t>☉0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Chose one</a:t>
                      </a:r>
                      <a:r>
                        <a:rPr lang="en-US" sz="2400" baseline="0" dirty="0" smtClean="0"/>
                        <a:t> from</a:t>
                      </a:r>
                      <a:r>
                        <a:rPr lang="en-US" sz="2400" dirty="0" smtClean="0"/>
                        <a:t> {0,1} to define</a:t>
                      </a:r>
                      <a:r>
                        <a:rPr lang="en-US" sz="2400" baseline="0" dirty="0" smtClean="0"/>
                        <a:t>  0</a:t>
                      </a:r>
                      <a:r>
                        <a:rPr lang="en-US" sz="2400" dirty="0" smtClean="0"/>
                        <a:t>☉1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Chose one</a:t>
                      </a:r>
                      <a:r>
                        <a:rPr lang="en-US" sz="2400" baseline="0" dirty="0" smtClean="0"/>
                        <a:t> from</a:t>
                      </a:r>
                      <a:r>
                        <a:rPr lang="en-US" sz="2400" dirty="0" smtClean="0"/>
                        <a:t> {0,1} to define</a:t>
                      </a:r>
                      <a:r>
                        <a:rPr lang="en-US" sz="2400" baseline="0" dirty="0" smtClean="0"/>
                        <a:t>  1</a:t>
                      </a:r>
                      <a:r>
                        <a:rPr lang="en-US" sz="2400" dirty="0" smtClean="0"/>
                        <a:t>☉0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Chose one</a:t>
                      </a:r>
                      <a:r>
                        <a:rPr lang="en-US" sz="2400" baseline="0" dirty="0" smtClean="0"/>
                        <a:t> from</a:t>
                      </a:r>
                      <a:r>
                        <a:rPr lang="en-US" sz="2400" dirty="0" smtClean="0"/>
                        <a:t> {0,1} to define</a:t>
                      </a:r>
                      <a:r>
                        <a:rPr lang="en-US" sz="2400" baseline="0" dirty="0" smtClean="0"/>
                        <a:t>  1</a:t>
                      </a:r>
                      <a:r>
                        <a:rPr lang="en-US" sz="2400" dirty="0" smtClean="0"/>
                        <a:t>☉1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grading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22640" cy="4912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graded solution evaluated on </a:t>
            </a:r>
            <a:r>
              <a:rPr lang="en-US" dirty="0"/>
              <a:t>a 3-point </a:t>
            </a:r>
            <a:r>
              <a:rPr lang="en-US" dirty="0" smtClean="0"/>
              <a:t>scale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0  – no solution shown; “Left it blank.”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1</a:t>
            </a:r>
            <a:r>
              <a:rPr lang="en-US" dirty="0"/>
              <a:t> </a:t>
            </a:r>
            <a:r>
              <a:rPr lang="en-US" dirty="0" smtClean="0"/>
              <a:t> – minimal </a:t>
            </a:r>
            <a:r>
              <a:rPr lang="en-US" dirty="0"/>
              <a:t>progress towards a correct </a:t>
            </a:r>
            <a:r>
              <a:rPr lang="en-US" dirty="0" smtClean="0"/>
              <a:t>answer shown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 – substantial progress shown, </a:t>
            </a:r>
            <a:r>
              <a:rPr lang="en-US" dirty="0"/>
              <a:t>but either stopped </a:t>
            </a:r>
            <a:r>
              <a:rPr lang="en-US" dirty="0" smtClean="0"/>
              <a:t>short   	 of </a:t>
            </a:r>
            <a:r>
              <a:rPr lang="en-US" dirty="0"/>
              <a:t>a correct answer or reached an incorrect </a:t>
            </a:r>
            <a:r>
              <a:rPr lang="en-US" dirty="0" smtClean="0"/>
              <a:t>answer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3  – a </a:t>
            </a:r>
            <a:r>
              <a:rPr lang="en-US" dirty="0"/>
              <a:t>correct </a:t>
            </a:r>
            <a:r>
              <a:rPr lang="en-US" dirty="0" smtClean="0"/>
              <a:t>answer, </a:t>
            </a:r>
            <a:r>
              <a:rPr lang="en-US" dirty="0"/>
              <a:t>modulo </a:t>
            </a:r>
            <a:r>
              <a:rPr lang="en-US" dirty="0" smtClean="0"/>
              <a:t>inconsequential issues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Homework score reported in Blackboard as the percentage Earned Points/Available Points						       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Key knowledge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emorize the truth tables of these seven operations:</a:t>
            </a:r>
            <a:br>
              <a:rPr lang="en-US" dirty="0" smtClean="0"/>
            </a:br>
            <a:r>
              <a:rPr lang="en-US" dirty="0" smtClean="0"/>
              <a:t>AND, OR, NOT, NAND, NOR, XOR, XNOR</a:t>
            </a:r>
          </a:p>
          <a:p>
            <a:r>
              <a:rPr lang="en-US" dirty="0"/>
              <a:t>B</a:t>
            </a:r>
            <a:r>
              <a:rPr lang="en-US" dirty="0" smtClean="0"/>
              <a:t>ecome able to</a:t>
            </a:r>
          </a:p>
          <a:p>
            <a:pPr lvl="1"/>
            <a:r>
              <a:rPr lang="en-US" dirty="0" smtClean="0"/>
              <a:t>construct these truth tables rapidly from memory</a:t>
            </a:r>
          </a:p>
          <a:p>
            <a:pPr lvl="1"/>
            <a:r>
              <a:rPr lang="en-US" dirty="0" smtClean="0"/>
              <a:t>mentally envisage these truth tables and extract a truth value using only your mind</a:t>
            </a:r>
          </a:p>
          <a:p>
            <a:pPr lvl="1"/>
            <a:r>
              <a:rPr lang="en-US" dirty="0" smtClean="0"/>
              <a:t>compare and contrast the tables of different operations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NAND operation, (AB)’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022350"/>
              </p:ext>
            </p:extLst>
          </p:nvPr>
        </p:nvGraphicFramePr>
        <p:xfrm>
          <a:off x="2686050" y="1517979"/>
          <a:ext cx="37719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  <a:gridCol w="698500"/>
                <a:gridCol w="2374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 </a:t>
                      </a:r>
                      <a:r>
                        <a:rPr lang="en-US" sz="3200" i="1" dirty="0" smtClean="0"/>
                        <a:t>NAND</a:t>
                      </a:r>
                      <a:r>
                        <a:rPr lang="en-US" sz="3200" dirty="0" smtClean="0"/>
                        <a:t> B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617" y="4735264"/>
            <a:ext cx="7890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NAND is the negation of the Boolean AND operation</a:t>
            </a:r>
          </a:p>
          <a:p>
            <a:r>
              <a:rPr lang="en-US" sz="2800" dirty="0" smtClean="0"/>
              <a:t>This truth table is a definition of the NAND operation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0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ircuit for (AB)’ – fundamental idea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5400" y="2112662"/>
            <a:ext cx="4196381" cy="4491914"/>
            <a:chOff x="2228500" y="2112662"/>
            <a:chExt cx="4196381" cy="4491914"/>
          </a:xfrm>
        </p:grpSpPr>
        <p:grpSp>
          <p:nvGrpSpPr>
            <p:cNvPr id="6" name="Group 5"/>
            <p:cNvGrpSpPr/>
            <p:nvPr/>
          </p:nvGrpSpPr>
          <p:grpSpPr>
            <a:xfrm>
              <a:off x="2228500" y="2112662"/>
              <a:ext cx="4196381" cy="4092927"/>
              <a:chOff x="2774600" y="2392062"/>
              <a:chExt cx="4196381" cy="409292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774600" y="2976838"/>
                <a:ext cx="4196381" cy="3508151"/>
                <a:chOff x="2774600" y="2976838"/>
                <a:chExt cx="4196381" cy="3508151"/>
              </a:xfrm>
            </p:grpSpPr>
            <p:pic>
              <p:nvPicPr>
                <p:cNvPr id="9" name="Picture 8" descr="150px-IGFET_P-Ch_Enh_Labelled_simplified.svg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6975" y="3121741"/>
                  <a:ext cx="1378565" cy="1378565"/>
                </a:xfrm>
                <a:prstGeom prst="rect">
                  <a:avLst/>
                </a:prstGeom>
              </p:spPr>
            </p:pic>
            <p:pic>
              <p:nvPicPr>
                <p:cNvPr id="10" name="Picture 9" descr="150px-IGFET_N-Ch_Enh_Labelled_simplified.svg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8306" y="4232787"/>
                  <a:ext cx="1374468" cy="1374468"/>
                </a:xfrm>
                <a:prstGeom prst="rect">
                  <a:avLst/>
                </a:prstGeom>
              </p:spPr>
            </p:pic>
            <p:pic>
              <p:nvPicPr>
                <p:cNvPr id="11" name="Picture 10" descr="150px-IGFET_N-Ch_Enh_Labelled_simplified.svg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8306" y="5110521"/>
                  <a:ext cx="1374468" cy="1374468"/>
                </a:xfrm>
                <a:prstGeom prst="rect">
                  <a:avLst/>
                </a:prstGeom>
              </p:spPr>
            </p:pic>
            <p:pic>
              <p:nvPicPr>
                <p:cNvPr id="12" name="Picture 11" descr="150px-IGFET_P-Ch_Enh_Labelled_simplified.svg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3955" y="3121741"/>
                  <a:ext cx="1378565" cy="1378565"/>
                </a:xfrm>
                <a:prstGeom prst="rect">
                  <a:avLst/>
                </a:prstGeom>
              </p:spPr>
            </p:pic>
            <p:cxnSp>
              <p:nvCxnSpPr>
                <p:cNvPr id="13" name="Straight Connector 12"/>
                <p:cNvCxnSpPr/>
                <p:nvPr/>
              </p:nvCxnSpPr>
              <p:spPr>
                <a:xfrm>
                  <a:off x="3875548" y="4358968"/>
                  <a:ext cx="216309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3875548" y="3269226"/>
                  <a:ext cx="1450258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2774600" y="3481439"/>
                  <a:ext cx="422111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 smtClean="0"/>
                    <a:t>A</a:t>
                  </a:r>
                  <a:endParaRPr lang="en-US" sz="32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161545" y="4014820"/>
                  <a:ext cx="809436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 smtClean="0"/>
                    <a:t>Out</a:t>
                  </a:r>
                  <a:endParaRPr lang="en-US" sz="32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481295" y="4599039"/>
                  <a:ext cx="422111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 smtClean="0">
                      <a:solidFill>
                        <a:srgbClr val="292929"/>
                      </a:solidFill>
                    </a:rPr>
                    <a:t>A</a:t>
                  </a:r>
                  <a:endParaRPr lang="en-US" sz="3200" dirty="0">
                    <a:solidFill>
                      <a:srgbClr val="292929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486888" y="5445842"/>
                  <a:ext cx="407884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92929"/>
                      </a:solidFill>
                    </a:rPr>
                    <a:t>B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274034" y="3481439"/>
                  <a:ext cx="407884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92929"/>
                      </a:solidFill>
                    </a:rPr>
                    <a:t>B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93955" y="2976838"/>
                  <a:ext cx="0" cy="29238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4311240" y="2392062"/>
                <a:ext cx="1941958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+V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voltage</a:t>
                </a:r>
                <a:endParaRPr lang="en-US" sz="3200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803240" y="6019800"/>
              <a:ext cx="127931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0 volts</a:t>
              </a:r>
              <a:endParaRPr lang="en-US" sz="3200" dirty="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895533" y="2931365"/>
              <a:ext cx="104643" cy="1049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971733" y="4023565"/>
              <a:ext cx="104643" cy="1049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959033" y="5014165"/>
              <a:ext cx="104643" cy="1049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481781" y="4276259"/>
            <a:ext cx="45479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Series path from 0 volts to Out. Both transistors must be On, both </a:t>
            </a:r>
            <a:r>
              <a:rPr lang="en-US" sz="2800" i="1" dirty="0" smtClean="0"/>
              <a:t>inputs A and B</a:t>
            </a:r>
            <a:r>
              <a:rPr lang="en-US" sz="2800" dirty="0" smtClean="0"/>
              <a:t> must be low, to make Out = 0 volts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730500" y="5175598"/>
            <a:ext cx="1738582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08788" y="1404900"/>
            <a:ext cx="8120912" cy="3002000"/>
            <a:chOff x="908788" y="1404900"/>
            <a:chExt cx="8120912" cy="3002000"/>
          </a:xfrm>
        </p:grpSpPr>
        <p:sp>
          <p:nvSpPr>
            <p:cNvPr id="61" name="TextBox 60"/>
            <p:cNvSpPr txBox="1"/>
            <p:nvPr/>
          </p:nvSpPr>
          <p:spPr>
            <a:xfrm>
              <a:off x="4481781" y="1404900"/>
              <a:ext cx="454791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Parallel paths from +V to Out. If either or both transistors is On, if either or both </a:t>
              </a:r>
              <a:r>
                <a:rPr lang="en-US" sz="2800" i="1" dirty="0" smtClean="0"/>
                <a:t>input A or B is high</a:t>
              </a:r>
              <a:r>
                <a:rPr lang="en-US" sz="2800" dirty="0" smtClean="0"/>
                <a:t>, Out = +V </a:t>
              </a:r>
              <a:endParaRPr lang="en-US" sz="28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H="1">
              <a:off x="3139457" y="2544891"/>
              <a:ext cx="1342324" cy="551065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Donut 66"/>
            <p:cNvSpPr/>
            <p:nvPr/>
          </p:nvSpPr>
          <p:spPr>
            <a:xfrm>
              <a:off x="908788" y="2646638"/>
              <a:ext cx="2385632" cy="1760262"/>
            </a:xfrm>
            <a:prstGeom prst="donut">
              <a:avLst>
                <a:gd name="adj" fmla="val 3356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Donut 68"/>
          <p:cNvSpPr/>
          <p:nvPr/>
        </p:nvSpPr>
        <p:spPr>
          <a:xfrm>
            <a:off x="1404088" y="4196038"/>
            <a:ext cx="1326412" cy="1760262"/>
          </a:xfrm>
          <a:prstGeom prst="donut">
            <a:avLst>
              <a:gd name="adj" fmla="val 3356"/>
            </a:avLst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NOR operation, (A+B)’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2953697"/>
              </p:ext>
            </p:extLst>
          </p:nvPr>
        </p:nvGraphicFramePr>
        <p:xfrm>
          <a:off x="457200" y="1600200"/>
          <a:ext cx="3561516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889"/>
                <a:gridCol w="747889"/>
                <a:gridCol w="20657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 </a:t>
                      </a:r>
                      <a:r>
                        <a:rPr lang="en-US" sz="3200" i="1" dirty="0" smtClean="0"/>
                        <a:t>NOR</a:t>
                      </a:r>
                      <a:r>
                        <a:rPr lang="en-US" sz="3200" dirty="0" smtClean="0"/>
                        <a:t> B</a:t>
                      </a:r>
                      <a:endParaRPr lang="en-US" sz="3200" dirty="0"/>
                    </a:p>
                  </a:txBody>
                  <a:tcPr marL="97905" marR="9790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 marL="97905" marR="9790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 marL="97905" marR="979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 marL="97905" marR="97905"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217756" y="1450488"/>
            <a:ext cx="4392845" cy="462011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Truth tables are a kind of software</a:t>
            </a:r>
          </a:p>
          <a:p>
            <a:pPr lvl="1"/>
            <a:r>
              <a:rPr lang="en-US" dirty="0" smtClean="0"/>
              <a:t>They define an operation, or function</a:t>
            </a:r>
          </a:p>
          <a:p>
            <a:pPr lvl="1"/>
            <a:r>
              <a:rPr lang="en-US" dirty="0"/>
              <a:t>They are abstract:  </a:t>
            </a:r>
            <a:r>
              <a:rPr lang="en-US" dirty="0" smtClean="0"/>
              <a:t>A, B stand </a:t>
            </a:r>
            <a:r>
              <a:rPr lang="en-US" dirty="0"/>
              <a:t>for any </a:t>
            </a:r>
            <a:r>
              <a:rPr lang="en-US" dirty="0" smtClean="0"/>
              <a:t>pair of statements</a:t>
            </a:r>
          </a:p>
          <a:p>
            <a:pPr lvl="1"/>
            <a:r>
              <a:rPr lang="en-US" dirty="0" smtClean="0"/>
              <a:t>Given an A and a B, the table says what the output must be (although it does not say how to produce it)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5024-359D-6B46-98D1-05D86B9A129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622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Automating computing means using a </a:t>
            </a:r>
            <a:r>
              <a:rPr lang="en-US" dirty="0" smtClean="0">
                <a:solidFill>
                  <a:srgbClr val="0000FF"/>
                </a:solidFill>
              </a:rPr>
              <a:t>machine</a:t>
            </a:r>
          </a:p>
          <a:p>
            <a:r>
              <a:rPr lang="en-US" dirty="0"/>
              <a:t>Using machines to compute depends on </a:t>
            </a:r>
            <a:r>
              <a:rPr lang="en-US" dirty="0">
                <a:solidFill>
                  <a:srgbClr val="0000FF"/>
                </a:solidFill>
              </a:rPr>
              <a:t>finite symbol sets</a:t>
            </a:r>
          </a:p>
          <a:p>
            <a:r>
              <a:rPr lang="en-US" dirty="0" smtClean="0"/>
              <a:t>In an analog world, </a:t>
            </a:r>
            <a:r>
              <a:rPr lang="en-US" dirty="0" smtClean="0">
                <a:solidFill>
                  <a:srgbClr val="0000FF"/>
                </a:solidFill>
              </a:rPr>
              <a:t>error accumulates</a:t>
            </a:r>
          </a:p>
          <a:p>
            <a:r>
              <a:rPr lang="en-US" dirty="0"/>
              <a:t>W</a:t>
            </a:r>
            <a:r>
              <a:rPr lang="en-US" dirty="0" smtClean="0"/>
              <a:t>e can make machines that </a:t>
            </a:r>
            <a:r>
              <a:rPr lang="en-US" dirty="0" smtClean="0">
                <a:solidFill>
                  <a:srgbClr val="0000FF"/>
                </a:solidFill>
              </a:rPr>
              <a:t>behave digitally, </a:t>
            </a:r>
            <a:r>
              <a:rPr lang="en-US" dirty="0" smtClean="0"/>
              <a:t>that use a fixed, finite set of values</a:t>
            </a:r>
          </a:p>
          <a:p>
            <a:pPr lvl="1"/>
            <a:r>
              <a:rPr lang="en-US" dirty="0" smtClean="0"/>
              <a:t>Finite symbol sets match manufacturing capability</a:t>
            </a:r>
          </a:p>
          <a:p>
            <a:pPr lvl="1"/>
            <a:r>
              <a:rPr lang="en-US" dirty="0" smtClean="0"/>
              <a:t>Clear symbol distinguishability reduces errors, typically to a vanishingly small error rate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Key concepts</a:t>
            </a:r>
            <a:r>
              <a:rPr lang="en-US" dirty="0" smtClean="0"/>
              <a:t> to achieve the above</a:t>
            </a:r>
          </a:p>
          <a:p>
            <a:pPr lvl="1"/>
            <a:r>
              <a:rPr lang="en-US" b="1" dirty="0"/>
              <a:t>Binary </a:t>
            </a:r>
            <a:r>
              <a:rPr lang="en-US" b="1" dirty="0" smtClean="0"/>
              <a:t>(and higher-radix) </a:t>
            </a:r>
            <a:r>
              <a:rPr lang="en-US" b="1" dirty="0"/>
              <a:t>number </a:t>
            </a:r>
            <a:r>
              <a:rPr lang="en-US" b="1" dirty="0" smtClean="0"/>
              <a:t>systems</a:t>
            </a:r>
          </a:p>
          <a:p>
            <a:pPr lvl="1"/>
            <a:r>
              <a:rPr lang="en-US" b="1" dirty="0" smtClean="0"/>
              <a:t>Weighted positional notation so that number of symbols is the log of the range of the values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700"/>
          </a:xfrm>
        </p:spPr>
        <p:txBody>
          <a:bodyPr>
            <a:normAutofit/>
          </a:bodyPr>
          <a:lstStyle/>
          <a:p>
            <a:r>
              <a:rPr lang="en-US" dirty="0" smtClean="0"/>
              <a:t>We build digital circuits from Complementary MOSFET transistors, called CMOS for short</a:t>
            </a:r>
          </a:p>
          <a:p>
            <a:r>
              <a:rPr lang="en-US" dirty="0" smtClean="0"/>
              <a:t>Boolean algebra describes operations on set with two elements, basis for describing the logic we use in electronic computers</a:t>
            </a:r>
          </a:p>
          <a:p>
            <a:r>
              <a:rPr lang="en-US" dirty="0" smtClean="0"/>
              <a:t>Powered HW is always active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 Computing </a:t>
            </a:r>
            <a:r>
              <a:rPr lang="en-US" dirty="0"/>
              <a:t>is </a:t>
            </a:r>
            <a:r>
              <a:rPr lang="en-US" dirty="0" smtClean="0"/>
              <a:t>change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87363" y="1171575"/>
          <a:ext cx="412353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Cray-2 (May 1985)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Fastest computer on the planet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Processors:  4, custom, 244 MHz clock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Main memory:  1.0 </a:t>
                      </a:r>
                      <a:r>
                        <a:rPr lang="en-US" dirty="0" err="1" smtClean="0"/>
                        <a:t>GByte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Volume:  1.5 m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    Mass:  2,500 kg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 200 kilowatts  (~$500/day)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Cost:  circa USD $15 million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Cray2 at NASA Am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86200"/>
            <a:ext cx="3776990" cy="2514600"/>
          </a:xfrm>
          <a:prstGeom prst="rect">
            <a:avLst/>
          </a:prstGeom>
        </p:spPr>
      </p:pic>
      <p:graphicFrame>
        <p:nvGraphicFramePr>
          <p:cNvPr id="9" name="Content Placeholder 5"/>
          <p:cNvGraphicFramePr>
            <a:graphicFrameLocks/>
          </p:cNvGraphicFramePr>
          <p:nvPr>
            <p:extLst/>
          </p:nvPr>
        </p:nvGraphicFramePr>
        <p:xfrm>
          <a:off x="4572000" y="1173976"/>
          <a:ext cx="412353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353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Just as fast</a:t>
                      </a:r>
                      <a:r>
                        <a:rPr lang="en-US" baseline="0" dirty="0" smtClean="0"/>
                        <a:t> on a benchmark program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Processor:</a:t>
                      </a:r>
                      <a:r>
                        <a:rPr lang="en-US" baseline="0" dirty="0" smtClean="0"/>
                        <a:t>  2 core ARM Cortex-A9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memory:  0.512 </a:t>
                      </a:r>
                      <a:r>
                        <a:rPr lang="en-US" dirty="0" err="1" smtClean="0"/>
                        <a:t>GByte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Volume:  4x10</a:t>
                      </a:r>
                      <a:r>
                        <a:rPr lang="en-US" baseline="30000" dirty="0" smtClean="0"/>
                        <a:t>-4</a:t>
                      </a:r>
                      <a:r>
                        <a:rPr lang="en-US" baseline="0" dirty="0" smtClean="0"/>
                        <a:t> m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     Mass:  0.61 kg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Power:  3 Watts (&lt; $0.01/day)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Cost:  USD $499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iPad Air IMG_125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3810000"/>
            <a:ext cx="2228850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886" y="1180480"/>
            <a:ext cx="271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292929"/>
                </a:solidFill>
                <a:latin typeface="Calibri"/>
                <a:ea typeface="ＭＳ Ｐゴシック" charset="0"/>
                <a:cs typeface="Calibri"/>
              </a:rPr>
              <a:t>Apple </a:t>
            </a:r>
            <a:r>
              <a:rPr lang="en-US" b="1" dirty="0" err="1">
                <a:solidFill>
                  <a:srgbClr val="292929"/>
                </a:solidFill>
                <a:latin typeface="Calibri"/>
                <a:ea typeface="ＭＳ Ｐゴシック" charset="0"/>
                <a:cs typeface="Calibri"/>
              </a:rPr>
              <a:t>iPad</a:t>
            </a:r>
            <a:r>
              <a:rPr lang="en-US" b="1" dirty="0">
                <a:solidFill>
                  <a:srgbClr val="292929"/>
                </a:solidFill>
                <a:latin typeface="Calibri"/>
                <a:ea typeface="ＭＳ Ｐゴシック" charset="0"/>
                <a:cs typeface="Calibri"/>
              </a:rPr>
              <a:t> 2 (March 2011)</a:t>
            </a:r>
          </a:p>
        </p:txBody>
      </p:sp>
    </p:spTree>
    <p:extLst>
      <p:ext uri="{BB962C8B-B14F-4D97-AF65-F5344CB8AC3E}">
        <p14:creationId xmlns:p14="http://schemas.microsoft.com/office/powerpoint/2010/main" val="69888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15" y="96839"/>
            <a:ext cx="8428570" cy="7451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Computer architecture and extreme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410282" cy="52296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plan for the evolution of computer hardware, designers and programmers must watch</a:t>
            </a:r>
            <a:r>
              <a:rPr lang="en-US" dirty="0"/>
              <a:t> </a:t>
            </a:r>
            <a:r>
              <a:rPr lang="en-US" dirty="0" smtClean="0"/>
              <a:t>for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rate </a:t>
            </a:r>
            <a:r>
              <a:rPr lang="en-US" dirty="0">
                <a:solidFill>
                  <a:srgbClr val="0070C0"/>
                </a:solidFill>
              </a:rPr>
              <a:t>of </a:t>
            </a:r>
            <a:r>
              <a:rPr lang="en-US" dirty="0" smtClean="0">
                <a:solidFill>
                  <a:srgbClr val="0070C0"/>
                </a:solidFill>
              </a:rPr>
              <a:t>change </a:t>
            </a:r>
            <a:r>
              <a:rPr lang="en-US" dirty="0" smtClean="0"/>
              <a:t>of current technologies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</a:t>
            </a:r>
            <a:r>
              <a:rPr lang="en-US" dirty="0" smtClean="0">
                <a:solidFill>
                  <a:srgbClr val="0070C0"/>
                </a:solidFill>
              </a:rPr>
              <a:t>ew technologies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E.g., Moore’s Law for </a:t>
            </a:r>
            <a:r>
              <a:rPr lang="en-US" i="1" dirty="0" smtClean="0"/>
              <a:t>integrated circuits (chips)</a:t>
            </a:r>
          </a:p>
          <a:p>
            <a:pPr lvl="1"/>
            <a:r>
              <a:rPr lang="en-US" dirty="0" smtClean="0"/>
              <a:t>(1965 </a:t>
            </a:r>
            <a:r>
              <a:rPr lang="mr-IN" dirty="0" smtClean="0"/>
              <a:t>–</a:t>
            </a:r>
            <a:r>
              <a:rPr lang="en-US" dirty="0" smtClean="0"/>
              <a:t> 2003) Feasible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transistor count </a:t>
            </a:r>
            <a:r>
              <a:rPr lang="en-US" dirty="0" smtClean="0"/>
              <a:t>for a chip increases 40% to 55% per year, that is, doubling in 18 to 24 months</a:t>
            </a:r>
          </a:p>
          <a:p>
            <a:pPr lvl="1"/>
            <a:r>
              <a:rPr lang="en-US" dirty="0" smtClean="0"/>
              <a:t>Transistor count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approximates the capability and speed of the circuit of a chip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stage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Mass-produced microprocessor chips ride the manufacturing improvements of Moore’s Law to ever lower costs</a:t>
            </a:r>
          </a:p>
          <a:p>
            <a:r>
              <a:rPr lang="en-US" dirty="0" smtClean="0"/>
              <a:t>Faster, bigger hardware eliminates most need for assembly language programming</a:t>
            </a:r>
          </a:p>
          <a:p>
            <a:r>
              <a:rPr lang="en-US" dirty="0" smtClean="0"/>
              <a:t>UNIX and its clone, Linux, leverage C, a     high-level assembly language, to create a vendor-independent operating system</a:t>
            </a:r>
          </a:p>
          <a:p>
            <a:r>
              <a:rPr lang="en-US" dirty="0" smtClean="0"/>
              <a:t>1986 </a:t>
            </a:r>
            <a:r>
              <a:rPr lang="mr-IN" dirty="0" smtClean="0"/>
              <a:t>–</a:t>
            </a:r>
            <a:r>
              <a:rPr lang="en-US" dirty="0" smtClean="0"/>
              <a:t> 2003 computer performance increased 50%/year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result?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ardware cost/performance improvements mean</a:t>
            </a:r>
          </a:p>
          <a:p>
            <a:pPr lvl="1"/>
            <a:r>
              <a:rPr lang="en-US" dirty="0" smtClean="0"/>
              <a:t>Nearly everyone has access to a computer today</a:t>
            </a:r>
          </a:p>
          <a:p>
            <a:pPr lvl="1"/>
            <a:r>
              <a:rPr lang="en-US" dirty="0" smtClean="0"/>
              <a:t>New classes of computers emerge</a:t>
            </a:r>
          </a:p>
          <a:p>
            <a:pPr lvl="2"/>
            <a:r>
              <a:rPr lang="en-US" dirty="0" smtClean="0"/>
              <a:t>Personal computers and workstations (1980s)</a:t>
            </a:r>
          </a:p>
          <a:p>
            <a:pPr lvl="2"/>
            <a:r>
              <a:rPr lang="en-US" dirty="0" smtClean="0"/>
              <a:t>Smart phones, warehouse computers (2000s)</a:t>
            </a:r>
          </a:p>
          <a:p>
            <a:pPr lvl="2"/>
            <a:r>
              <a:rPr lang="en-US" dirty="0" smtClean="0"/>
              <a:t>Internet of Things (2010s)</a:t>
            </a:r>
          </a:p>
          <a:p>
            <a:pPr lvl="1"/>
            <a:r>
              <a:rPr lang="en-US" dirty="0" smtClean="0"/>
              <a:t>Microprocessor-based computers dominate across the entire range of computer design</a:t>
            </a:r>
          </a:p>
          <a:p>
            <a:pPr lvl="1"/>
            <a:r>
              <a:rPr lang="en-US" dirty="0" smtClean="0"/>
              <a:t>Software development transformed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result? (part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25,000-fold hardware performance improvement since 1985 means</a:t>
            </a:r>
          </a:p>
          <a:p>
            <a:pPr lvl="1"/>
            <a:r>
              <a:rPr lang="en-US" dirty="0"/>
              <a:t>New applications possible:  </a:t>
            </a:r>
            <a:r>
              <a:rPr lang="en-US" dirty="0" smtClean="0"/>
              <a:t>speech</a:t>
            </a:r>
            <a:r>
              <a:rPr lang="en-US" dirty="0"/>
              <a:t> </a:t>
            </a:r>
            <a:r>
              <a:rPr lang="en-US" dirty="0" smtClean="0"/>
              <a:t>recognition, video streaming, big data analytics, etc.</a:t>
            </a:r>
            <a:endParaRPr lang="en-US" dirty="0"/>
          </a:p>
          <a:p>
            <a:pPr lvl="1"/>
            <a:r>
              <a:rPr lang="en-US" dirty="0" smtClean="0"/>
              <a:t>Programmers today trade away execution performance to gain programmer productivity</a:t>
            </a:r>
          </a:p>
          <a:p>
            <a:pPr lvl="1"/>
            <a:r>
              <a:rPr lang="en-US" dirty="0" smtClean="0"/>
              <a:t>In place of performance-oriented languages such as C and C++, more programming is done in managed languages including Java and C#</a:t>
            </a:r>
          </a:p>
          <a:p>
            <a:pPr lvl="1"/>
            <a:r>
              <a:rPr lang="en-US" dirty="0" smtClean="0"/>
              <a:t>Python and Ruby scripting languages, even more productive of programmer time, gaining usage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TM10203755">
  <a:themeElements>
    <a:clrScheme name="Office Them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14785</TotalTime>
  <Words>3192</Words>
  <Application>Microsoft Macintosh PowerPoint</Application>
  <PresentationFormat>On-screen Show (4:3)</PresentationFormat>
  <Paragraphs>554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Mangal</vt:lpstr>
      <vt:lpstr>ＭＳ Ｐゴシック</vt:lpstr>
      <vt:lpstr>Palatino</vt:lpstr>
      <vt:lpstr>Times New Roman</vt:lpstr>
      <vt:lpstr>Wingdings</vt:lpstr>
      <vt:lpstr>Arial</vt:lpstr>
      <vt:lpstr>TM10203755</vt:lpstr>
      <vt:lpstr>Lectures 02 and 03    – Fundamental Principles</vt:lpstr>
      <vt:lpstr>Announcement</vt:lpstr>
      <vt:lpstr>Assignment</vt:lpstr>
      <vt:lpstr>Homework grading method</vt:lpstr>
      <vt:lpstr>From last time:  Computing is change</vt:lpstr>
      <vt:lpstr>Computer architecture and extreme change</vt:lpstr>
      <vt:lpstr>Setting the stage for today</vt:lpstr>
      <vt:lpstr>What is the result? </vt:lpstr>
      <vt:lpstr>What is the result? (part 2)</vt:lpstr>
      <vt:lpstr>Popular computer architectures today</vt:lpstr>
      <vt:lpstr>Computer performance since 2003</vt:lpstr>
      <vt:lpstr>Computer Architecture</vt:lpstr>
      <vt:lpstr>Aspects of computer architecture</vt:lpstr>
      <vt:lpstr>Aspects of computer architecture</vt:lpstr>
      <vt:lpstr>Computing machines</vt:lpstr>
      <vt:lpstr>Why “finite set of symbols”?</vt:lpstr>
      <vt:lpstr>Computing with analog values  </vt:lpstr>
      <vt:lpstr>Solve problem of error accumulation</vt:lpstr>
      <vt:lpstr>Simplest symbol set: Unary, or base 1</vt:lpstr>
      <vt:lpstr>Better:  weighted positional, base 10</vt:lpstr>
      <vt:lpstr>Representing symbols</vt:lpstr>
      <vt:lpstr>Simplest weighted positional:  base 2 </vt:lpstr>
      <vt:lpstr>Example two-symbol systems</vt:lpstr>
      <vt:lpstr>Algebras </vt:lpstr>
      <vt:lpstr>Boolean algebra, an algebra to describe computers</vt:lpstr>
      <vt:lpstr>Boolean algebra, an algebra to describe computers</vt:lpstr>
      <vt:lpstr>Statements and Boolean Logic</vt:lpstr>
      <vt:lpstr>Logically inverting statements</vt:lpstr>
      <vt:lpstr>Boolean algebra assumes “perfection”</vt:lpstr>
      <vt:lpstr>Modeling discrete in the real world</vt:lpstr>
      <vt:lpstr>Digital:  sufficiently approximating perfection</vt:lpstr>
      <vt:lpstr>Circuit to perform Boolean NOT</vt:lpstr>
      <vt:lpstr>Electrically controlled On/Off switch</vt:lpstr>
      <vt:lpstr>Circuit to perform NOT</vt:lpstr>
      <vt:lpstr>A two-MOSFET digital circuit</vt:lpstr>
      <vt:lpstr>Complementary MOSFETs (CMOS) </vt:lpstr>
      <vt:lpstr>Combining  statements</vt:lpstr>
      <vt:lpstr>Combining  statements with OR</vt:lpstr>
      <vt:lpstr>How many 2-input operations?</vt:lpstr>
      <vt:lpstr>Key knowledge</vt:lpstr>
      <vt:lpstr>Logical NAND operation, (AB)’ </vt:lpstr>
      <vt:lpstr>Circuit for (AB)’ – fundamental idea</vt:lpstr>
      <vt:lpstr>Logical NOR operation, (A+B)’ </vt:lpstr>
      <vt:lpstr>Summary</vt:lpstr>
      <vt:lpstr>Summary</vt:lpstr>
    </vt:vector>
  </TitlesOfParts>
  <Company>Purdue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CS250 Computer Architecture</dc:title>
  <dc:creator>George Adams</dc:creator>
  <cp:lastModifiedBy>George Bunch Adams III</cp:lastModifiedBy>
  <cp:revision>184</cp:revision>
  <dcterms:created xsi:type="dcterms:W3CDTF">2017-01-09T11:24:18Z</dcterms:created>
  <dcterms:modified xsi:type="dcterms:W3CDTF">2017-08-25T21:18:11Z</dcterms:modified>
</cp:coreProperties>
</file>